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Lato"/>
      <p:regular r:id="rId21"/>
      <p:bold r:id="rId22"/>
      <p:italic r:id="rId23"/>
      <p:boldItalic r:id="rId24"/>
    </p:embeddedFont>
    <p:embeddedFont>
      <p:font typeface="Lato Light"/>
      <p:regular r:id="rId25"/>
      <p:bold r:id="rId26"/>
      <p:italic r:id="rId27"/>
      <p:boldItalic r:id="rId28"/>
    </p:embeddedFont>
    <p:embeddedFont>
      <p:font typeface="Lato Hairline"/>
      <p:regular r:id="rId29"/>
      <p:bold r:id="rId30"/>
      <p:italic r:id="rId31"/>
      <p:boldItalic r:id="rId32"/>
    </p:embeddedFont>
    <p:embeddedFont>
      <p:font typeface="Open Sans Light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Lato-bold.fntdata"/><Relationship Id="rId21" Type="http://schemas.openxmlformats.org/officeDocument/2006/relationships/font" Target="fonts/Lato-regular.fntdata"/><Relationship Id="rId24" Type="http://schemas.openxmlformats.org/officeDocument/2006/relationships/font" Target="fonts/Lato-boldItalic.fntdata"/><Relationship Id="rId23" Type="http://schemas.openxmlformats.org/officeDocument/2006/relationships/font" Target="fonts/Lato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LatoLight-bold.fntdata"/><Relationship Id="rId25" Type="http://schemas.openxmlformats.org/officeDocument/2006/relationships/font" Target="fonts/LatoLight-regular.fntdata"/><Relationship Id="rId28" Type="http://schemas.openxmlformats.org/officeDocument/2006/relationships/font" Target="fonts/LatoLight-boldItalic.fntdata"/><Relationship Id="rId27" Type="http://schemas.openxmlformats.org/officeDocument/2006/relationships/font" Target="fonts/LatoLight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LatoHairline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LatoHairline-italic.fntdata"/><Relationship Id="rId30" Type="http://schemas.openxmlformats.org/officeDocument/2006/relationships/font" Target="fonts/LatoHairline-bold.fntdata"/><Relationship Id="rId11" Type="http://schemas.openxmlformats.org/officeDocument/2006/relationships/slide" Target="slides/slide6.xml"/><Relationship Id="rId33" Type="http://schemas.openxmlformats.org/officeDocument/2006/relationships/font" Target="fonts/OpenSansLight-regular.fntdata"/><Relationship Id="rId10" Type="http://schemas.openxmlformats.org/officeDocument/2006/relationships/slide" Target="slides/slide5.xml"/><Relationship Id="rId32" Type="http://schemas.openxmlformats.org/officeDocument/2006/relationships/font" Target="fonts/LatoHairline-boldItalic.fntdata"/><Relationship Id="rId13" Type="http://schemas.openxmlformats.org/officeDocument/2006/relationships/slide" Target="slides/slide8.xml"/><Relationship Id="rId35" Type="http://schemas.openxmlformats.org/officeDocument/2006/relationships/font" Target="fonts/OpenSansLight-italic.fntdata"/><Relationship Id="rId12" Type="http://schemas.openxmlformats.org/officeDocument/2006/relationships/slide" Target="slides/slide7.xml"/><Relationship Id="rId34" Type="http://schemas.openxmlformats.org/officeDocument/2006/relationships/font" Target="fonts/OpenSansLight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OpenSansLight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552f32b54f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552f32b54f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e95c3c494a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e95c3c494a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005b223c1e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005b223c1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f75aa0045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f75aa0045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f75aa00451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f75aa00451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f75aa00451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f75aa00451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6b56547e2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6b56547e2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f75aa003d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f75aa003d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740f6c28d4_1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740f6c28d4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f75aa003d8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f75aa003d8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e95c3c494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e95c3c494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e93684ce2a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e93684ce2a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e93684ce2a_0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e93684ce2a_0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e93684ce2a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e93684ce2a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4799d7620b_0_4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4799d7620b_0_4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lt2"/>
                </a:solidFill>
              </a:defRPr>
            </a:lvl1pPr>
            <a:lvl2pPr lvl="1" rtl="0" algn="r">
              <a:buNone/>
              <a:defRPr sz="1000">
                <a:solidFill>
                  <a:schemeClr val="lt2"/>
                </a:solidFill>
              </a:defRPr>
            </a:lvl2pPr>
            <a:lvl3pPr lvl="2" rtl="0" algn="r">
              <a:buNone/>
              <a:defRPr sz="1000">
                <a:solidFill>
                  <a:schemeClr val="lt2"/>
                </a:solidFill>
              </a:defRPr>
            </a:lvl3pPr>
            <a:lvl4pPr lvl="3" rtl="0" algn="r">
              <a:buNone/>
              <a:defRPr sz="1000">
                <a:solidFill>
                  <a:schemeClr val="lt2"/>
                </a:solidFill>
              </a:defRPr>
            </a:lvl4pPr>
            <a:lvl5pPr lvl="4" rtl="0" algn="r">
              <a:buNone/>
              <a:defRPr sz="1000">
                <a:solidFill>
                  <a:schemeClr val="lt2"/>
                </a:solidFill>
              </a:defRPr>
            </a:lvl5pPr>
            <a:lvl6pPr lvl="5" rtl="0" algn="r">
              <a:buNone/>
              <a:defRPr sz="1000">
                <a:solidFill>
                  <a:schemeClr val="lt2"/>
                </a:solidFill>
              </a:defRPr>
            </a:lvl6pPr>
            <a:lvl7pPr lvl="6" rtl="0" algn="r">
              <a:buNone/>
              <a:defRPr sz="1000">
                <a:solidFill>
                  <a:schemeClr val="lt2"/>
                </a:solidFill>
              </a:defRPr>
            </a:lvl7pPr>
            <a:lvl8pPr lvl="7" rtl="0" algn="r">
              <a:buNone/>
              <a:defRPr sz="1000">
                <a:solidFill>
                  <a:schemeClr val="lt2"/>
                </a:solidFill>
              </a:defRPr>
            </a:lvl8pPr>
            <a:lvl9pPr lvl="8" rtl="0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9.png"/><Relationship Id="rId4" Type="http://schemas.openxmlformats.org/officeDocument/2006/relationships/image" Target="../media/image39.png"/><Relationship Id="rId5" Type="http://schemas.openxmlformats.org/officeDocument/2006/relationships/image" Target="../media/image4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9.png"/><Relationship Id="rId4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png"/><Relationship Id="rId4" Type="http://schemas.openxmlformats.org/officeDocument/2006/relationships/hyperlink" Target="mailto:vembu-support@vembu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2.png"/><Relationship Id="rId7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7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7.png"/><Relationship Id="rId10" Type="http://schemas.openxmlformats.org/officeDocument/2006/relationships/image" Target="../media/image14.png"/><Relationship Id="rId13" Type="http://schemas.openxmlformats.org/officeDocument/2006/relationships/image" Target="../media/image18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6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Relationship Id="rId14" Type="http://schemas.openxmlformats.org/officeDocument/2006/relationships/image" Target="../media/image19.png"/><Relationship Id="rId5" Type="http://schemas.openxmlformats.org/officeDocument/2006/relationships/image" Target="../media/image13.png"/><Relationship Id="rId6" Type="http://schemas.openxmlformats.org/officeDocument/2006/relationships/image" Target="../media/image11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png"/><Relationship Id="rId4" Type="http://schemas.openxmlformats.org/officeDocument/2006/relationships/image" Target="../media/image24.png"/><Relationship Id="rId5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3.png"/><Relationship Id="rId10" Type="http://schemas.openxmlformats.org/officeDocument/2006/relationships/image" Target="../media/image41.png"/><Relationship Id="rId13" Type="http://schemas.openxmlformats.org/officeDocument/2006/relationships/image" Target="../media/image44.png"/><Relationship Id="rId1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Relationship Id="rId9" Type="http://schemas.openxmlformats.org/officeDocument/2006/relationships/image" Target="../media/image29.png"/><Relationship Id="rId15" Type="http://schemas.openxmlformats.org/officeDocument/2006/relationships/image" Target="../media/image25.png"/><Relationship Id="rId14" Type="http://schemas.openxmlformats.org/officeDocument/2006/relationships/image" Target="../media/image40.png"/><Relationship Id="rId5" Type="http://schemas.openxmlformats.org/officeDocument/2006/relationships/image" Target="../media/image28.png"/><Relationship Id="rId6" Type="http://schemas.openxmlformats.org/officeDocument/2006/relationships/image" Target="../media/image47.png"/><Relationship Id="rId7" Type="http://schemas.openxmlformats.org/officeDocument/2006/relationships/image" Target="../media/image45.png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457"/>
            <a:ext cx="9144000" cy="5142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Google Shape;28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4"/>
          <p:cNvSpPr/>
          <p:nvPr/>
        </p:nvSpPr>
        <p:spPr>
          <a:xfrm>
            <a:off x="150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4"/>
          <p:cNvSpPr/>
          <p:nvPr/>
        </p:nvSpPr>
        <p:spPr>
          <a:xfrm>
            <a:off x="106200" y="741625"/>
            <a:ext cx="8931600" cy="42342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4"/>
          <p:cNvSpPr txBox="1"/>
          <p:nvPr/>
        </p:nvSpPr>
        <p:spPr>
          <a:xfrm>
            <a:off x="185050" y="72350"/>
            <a:ext cx="61164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Key Features </a:t>
            </a:r>
            <a:r>
              <a:rPr lang="en" sz="24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of Vembu Cloud BDR Suite</a:t>
            </a: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88" name="Google Shape;288;p34"/>
          <p:cNvPicPr preferRelativeResize="0"/>
          <p:nvPr/>
        </p:nvPicPr>
        <p:blipFill rotWithShape="1">
          <a:blip r:embed="rId4">
            <a:alphaModFix/>
          </a:blip>
          <a:srcRect b="5664" l="0" r="0" t="6914"/>
          <a:stretch/>
        </p:blipFill>
        <p:spPr>
          <a:xfrm>
            <a:off x="2452818" y="1527100"/>
            <a:ext cx="2057500" cy="21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4"/>
          <p:cNvPicPr preferRelativeResize="0"/>
          <p:nvPr/>
        </p:nvPicPr>
        <p:blipFill rotWithShape="1">
          <a:blip r:embed="rId4">
            <a:alphaModFix/>
          </a:blip>
          <a:srcRect b="5664" l="0" r="0" t="6914"/>
          <a:stretch/>
        </p:blipFill>
        <p:spPr>
          <a:xfrm>
            <a:off x="4563362" y="1527100"/>
            <a:ext cx="2057500" cy="215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4"/>
          <p:cNvPicPr preferRelativeResize="0"/>
          <p:nvPr/>
        </p:nvPicPr>
        <p:blipFill rotWithShape="1">
          <a:blip r:embed="rId4">
            <a:alphaModFix/>
          </a:blip>
          <a:srcRect b="5664" l="0" r="0" t="6914"/>
          <a:stretch/>
        </p:blipFill>
        <p:spPr>
          <a:xfrm>
            <a:off x="6673905" y="1527100"/>
            <a:ext cx="2057500" cy="2158524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4"/>
          <p:cNvSpPr txBox="1"/>
          <p:nvPr/>
        </p:nvSpPr>
        <p:spPr>
          <a:xfrm>
            <a:off x="2775474" y="2348738"/>
            <a:ext cx="14154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Lato"/>
                <a:ea typeface="Lato"/>
                <a:cs typeface="Lato"/>
                <a:sym typeface="Lato"/>
              </a:rPr>
              <a:t>Network Drive Backup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2" name="Google Shape;292;p34"/>
          <p:cNvSpPr txBox="1"/>
          <p:nvPr/>
        </p:nvSpPr>
        <p:spPr>
          <a:xfrm>
            <a:off x="2646212" y="2647488"/>
            <a:ext cx="16707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Lato"/>
                <a:ea typeface="Lato"/>
                <a:cs typeface="Lato"/>
                <a:sym typeface="Lato"/>
              </a:rPr>
              <a:t>Map and backup the files and folders of 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the network drive 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to Vembu Cloud directly.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3" name="Google Shape;293;p34"/>
          <p:cNvSpPr txBox="1"/>
          <p:nvPr/>
        </p:nvSpPr>
        <p:spPr>
          <a:xfrm>
            <a:off x="4886036" y="2353549"/>
            <a:ext cx="14154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Lato"/>
                <a:ea typeface="Lato"/>
                <a:cs typeface="Lato"/>
                <a:sym typeface="Lato"/>
              </a:rPr>
              <a:t>Effortless Restore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4" name="Google Shape;294;p34"/>
          <p:cNvSpPr txBox="1"/>
          <p:nvPr/>
        </p:nvSpPr>
        <p:spPr>
          <a:xfrm>
            <a:off x="4756775" y="2666538"/>
            <a:ext cx="16707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Lato"/>
                <a:ea typeface="Lato"/>
                <a:cs typeface="Lato"/>
                <a:sym typeface="Lato"/>
              </a:rPr>
              <a:t>Login to your Vembu Cloud BDR Suite console and restore all your backup data from 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anywhere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 at any time.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5" name="Google Shape;295;p34"/>
          <p:cNvSpPr txBox="1"/>
          <p:nvPr/>
        </p:nvSpPr>
        <p:spPr>
          <a:xfrm>
            <a:off x="6996561" y="2353549"/>
            <a:ext cx="14154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Lato"/>
                <a:ea typeface="Lato"/>
                <a:cs typeface="Lato"/>
                <a:sym typeface="Lato"/>
              </a:rPr>
              <a:t>Direct Application Restore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6" name="Google Shape;296;p34"/>
          <p:cNvSpPr txBox="1"/>
          <p:nvPr/>
        </p:nvSpPr>
        <p:spPr>
          <a:xfrm>
            <a:off x="6867300" y="2695113"/>
            <a:ext cx="16707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Lato"/>
                <a:ea typeface="Lato"/>
                <a:cs typeface="Lato"/>
                <a:sym typeface="Lato"/>
              </a:rPr>
              <a:t>Restore the backed up MS Exchange, SQL or Outlook data into the respective MS application or to a local disk 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automatically</a:t>
            </a:r>
            <a:r>
              <a:rPr i="1" lang="en" sz="600">
                <a:latin typeface="Lato"/>
                <a:ea typeface="Lato"/>
                <a:cs typeface="Lato"/>
                <a:sym typeface="Lato"/>
              </a:rPr>
              <a:t>.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7" name="Google Shape;29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28569" y="1683872"/>
            <a:ext cx="524276" cy="524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85655" y="1681663"/>
            <a:ext cx="570099" cy="57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 rotWithShape="1">
          <a:blip r:embed="rId7">
            <a:alphaModFix/>
          </a:blip>
          <a:srcRect b="11644" l="9056" r="9056" t="11644"/>
          <a:stretch/>
        </p:blipFill>
        <p:spPr>
          <a:xfrm>
            <a:off x="6871100" y="1769900"/>
            <a:ext cx="461451" cy="4323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0" name="Google Shape;300;p34"/>
          <p:cNvGrpSpPr/>
          <p:nvPr/>
        </p:nvGrpSpPr>
        <p:grpSpPr>
          <a:xfrm>
            <a:off x="2134950" y="4239425"/>
            <a:ext cx="4874100" cy="37500"/>
            <a:chOff x="2134950" y="4239425"/>
            <a:chExt cx="4874100" cy="37500"/>
          </a:xfrm>
        </p:grpSpPr>
        <p:cxnSp>
          <p:nvCxnSpPr>
            <p:cNvPr id="301" name="Google Shape;301;p34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02" name="Google Shape;302;p34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303" name="Google Shape;303;p34"/>
          <p:cNvPicPr preferRelativeResize="0"/>
          <p:nvPr/>
        </p:nvPicPr>
        <p:blipFill rotWithShape="1">
          <a:blip r:embed="rId4">
            <a:alphaModFix/>
          </a:blip>
          <a:srcRect b="5664" l="0" r="0" t="6914"/>
          <a:stretch/>
        </p:blipFill>
        <p:spPr>
          <a:xfrm>
            <a:off x="319218" y="1527100"/>
            <a:ext cx="2057500" cy="2158524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4"/>
          <p:cNvSpPr txBox="1"/>
          <p:nvPr/>
        </p:nvSpPr>
        <p:spPr>
          <a:xfrm>
            <a:off x="641874" y="2348738"/>
            <a:ext cx="1415400" cy="32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latin typeface="Lato"/>
                <a:ea typeface="Lato"/>
                <a:cs typeface="Lato"/>
                <a:sym typeface="Lato"/>
              </a:rPr>
              <a:t>Continuous</a:t>
            </a:r>
            <a:r>
              <a:rPr b="1" lang="en" sz="900">
                <a:latin typeface="Lato"/>
                <a:ea typeface="Lato"/>
                <a:cs typeface="Lato"/>
                <a:sym typeface="Lato"/>
              </a:rPr>
              <a:t> Data Protection</a:t>
            </a:r>
            <a:endParaRPr b="1" sz="9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34"/>
          <p:cNvSpPr txBox="1"/>
          <p:nvPr/>
        </p:nvSpPr>
        <p:spPr>
          <a:xfrm>
            <a:off x="512612" y="2695113"/>
            <a:ext cx="16707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">
                <a:latin typeface="Lato"/>
                <a:ea typeface="Lato"/>
                <a:cs typeface="Lato"/>
                <a:sym typeface="Lato"/>
              </a:rPr>
              <a:t>Vembu Cloud BDR Suite offers continuous and near continuous data protection with incremental backups.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6" name="Google Shape;306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3548" y="1693956"/>
            <a:ext cx="548638" cy="5486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5"/>
          <p:cNvSpPr txBox="1"/>
          <p:nvPr/>
        </p:nvSpPr>
        <p:spPr>
          <a:xfrm>
            <a:off x="1735350" y="2586475"/>
            <a:ext cx="56733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Cloud BDR Suite </a:t>
            </a: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Licensing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313" name="Google Shape;313;p35"/>
          <p:cNvPicPr preferRelativeResize="0"/>
          <p:nvPr/>
        </p:nvPicPr>
        <p:blipFill rotWithShape="1">
          <a:blip r:embed="rId4">
            <a:alphaModFix/>
          </a:blip>
          <a:srcRect b="5382" l="19686" r="17014" t="5347"/>
          <a:stretch/>
        </p:blipFill>
        <p:spPr>
          <a:xfrm>
            <a:off x="4350150" y="1698425"/>
            <a:ext cx="557000" cy="78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" name="Google Shape;318;p36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319" name="Google Shape;319;p36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320" name="Google Shape;320;p3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21" name="Google Shape;321;p36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2" name="Google Shape;322;p36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3" name="Google Shape;323;p36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324" name="Google Shape;324;p36"/>
          <p:cNvGrpSpPr/>
          <p:nvPr/>
        </p:nvGrpSpPr>
        <p:grpSpPr>
          <a:xfrm>
            <a:off x="323613" y="1752689"/>
            <a:ext cx="2591192" cy="1638223"/>
            <a:chOff x="323613" y="1960482"/>
            <a:chExt cx="2591192" cy="1638223"/>
          </a:xfrm>
        </p:grpSpPr>
        <p:sp>
          <p:nvSpPr>
            <p:cNvPr id="325" name="Google Shape;325;p36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6" name="Google Shape;326;p36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327" name="Google Shape;327;p36"/>
            <p:cNvSpPr txBox="1"/>
            <p:nvPr/>
          </p:nvSpPr>
          <p:spPr>
            <a:xfrm>
              <a:off x="323613" y="2271618"/>
              <a:ext cx="2554200" cy="105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Cloud Backup for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File Servers, Endpoints &amp; Applications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328" name="Google Shape;328;p36"/>
          <p:cNvPicPr preferRelativeResize="0"/>
          <p:nvPr/>
        </p:nvPicPr>
        <p:blipFill rotWithShape="1">
          <a:blip r:embed="rId4">
            <a:alphaModFix/>
          </a:blip>
          <a:srcRect b="43950" l="0" r="606" t="26873"/>
          <a:stretch/>
        </p:blipFill>
        <p:spPr>
          <a:xfrm>
            <a:off x="3005675" y="1762825"/>
            <a:ext cx="5864402" cy="1033299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36"/>
          <p:cNvSpPr txBox="1"/>
          <p:nvPr/>
        </p:nvSpPr>
        <p:spPr>
          <a:xfrm>
            <a:off x="3217425" y="2345072"/>
            <a:ext cx="15579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Subscription License</a:t>
            </a:r>
            <a:endParaRPr b="1" sz="750">
              <a:solidFill>
                <a:schemeClr val="lt1"/>
              </a:solidFill>
            </a:endParaRPr>
          </a:p>
        </p:txBody>
      </p:sp>
      <p:sp>
        <p:nvSpPr>
          <p:cNvPr id="330" name="Google Shape;330;p36"/>
          <p:cNvSpPr txBox="1"/>
          <p:nvPr/>
        </p:nvSpPr>
        <p:spPr>
          <a:xfrm>
            <a:off x="7558812" y="2592059"/>
            <a:ext cx="864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per application/annum</a:t>
            </a:r>
            <a:endParaRPr b="1" i="1" sz="500"/>
          </a:p>
        </p:txBody>
      </p:sp>
      <p:sp>
        <p:nvSpPr>
          <p:cNvPr id="331" name="Google Shape;331;p36"/>
          <p:cNvSpPr txBox="1"/>
          <p:nvPr/>
        </p:nvSpPr>
        <p:spPr>
          <a:xfrm>
            <a:off x="5036875" y="1940830"/>
            <a:ext cx="9711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File Servers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32" name="Google Shape;332;p36"/>
          <p:cNvSpPr txBox="1"/>
          <p:nvPr/>
        </p:nvSpPr>
        <p:spPr>
          <a:xfrm>
            <a:off x="6071750" y="1945600"/>
            <a:ext cx="9711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Endpoints</a:t>
            </a:r>
            <a:endParaRPr b="1" sz="900">
              <a:solidFill>
                <a:schemeClr val="lt1"/>
              </a:solidFill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7100872" y="1925580"/>
            <a:ext cx="1763400" cy="278282"/>
            <a:chOff x="7081190" y="1945261"/>
            <a:chExt cx="1763400" cy="278282"/>
          </a:xfrm>
        </p:grpSpPr>
        <p:sp>
          <p:nvSpPr>
            <p:cNvPr id="334" name="Google Shape;334;p36"/>
            <p:cNvSpPr txBox="1"/>
            <p:nvPr/>
          </p:nvSpPr>
          <p:spPr>
            <a:xfrm>
              <a:off x="7238990" y="1945261"/>
              <a:ext cx="1447800" cy="1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D7363A"/>
                  </a:solidFill>
                </a:rPr>
                <a:t>Applications</a:t>
              </a:r>
              <a:endParaRPr b="1" sz="900">
                <a:solidFill>
                  <a:schemeClr val="lt1"/>
                </a:solidFill>
              </a:endParaRPr>
            </a:p>
          </p:txBody>
        </p:sp>
        <p:sp>
          <p:nvSpPr>
            <p:cNvPr id="335" name="Google Shape;335;p36"/>
            <p:cNvSpPr txBox="1"/>
            <p:nvPr/>
          </p:nvSpPr>
          <p:spPr>
            <a:xfrm>
              <a:off x="7081190" y="2100543"/>
              <a:ext cx="17634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(MS Exchange, SQL, SharePoint, Outlook &amp; MySQL)</a:t>
              </a:r>
              <a:endParaRPr b="1" i="1" sz="500"/>
            </a:p>
          </p:txBody>
        </p:sp>
      </p:grpSp>
      <p:sp>
        <p:nvSpPr>
          <p:cNvPr id="336" name="Google Shape;336;p36"/>
          <p:cNvSpPr txBox="1"/>
          <p:nvPr/>
        </p:nvSpPr>
        <p:spPr>
          <a:xfrm>
            <a:off x="6118591" y="2611109"/>
            <a:ext cx="864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per endpoint/annum</a:t>
            </a:r>
            <a:endParaRPr b="1" i="1" sz="500"/>
          </a:p>
        </p:txBody>
      </p:sp>
      <p:sp>
        <p:nvSpPr>
          <p:cNvPr id="337" name="Google Shape;337;p36"/>
          <p:cNvSpPr txBox="1"/>
          <p:nvPr/>
        </p:nvSpPr>
        <p:spPr>
          <a:xfrm>
            <a:off x="5066066" y="2611109"/>
            <a:ext cx="8643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per server/annum</a:t>
            </a:r>
            <a:endParaRPr b="1" i="1" sz="500"/>
          </a:p>
        </p:txBody>
      </p:sp>
      <p:sp>
        <p:nvSpPr>
          <p:cNvPr id="338" name="Google Shape;338;p36"/>
          <p:cNvSpPr txBox="1"/>
          <p:nvPr/>
        </p:nvSpPr>
        <p:spPr>
          <a:xfrm>
            <a:off x="6071900" y="2114550"/>
            <a:ext cx="971100" cy="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Windows &amp; Mac OS</a:t>
            </a:r>
            <a:endParaRPr b="1" i="1" sz="500"/>
          </a:p>
        </p:txBody>
      </p:sp>
      <p:sp>
        <p:nvSpPr>
          <p:cNvPr id="339" name="Google Shape;339;p36"/>
          <p:cNvSpPr txBox="1"/>
          <p:nvPr/>
        </p:nvSpPr>
        <p:spPr>
          <a:xfrm>
            <a:off x="5006900" y="2114550"/>
            <a:ext cx="971100" cy="8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Windows &amp; Linux Servers</a:t>
            </a:r>
            <a:endParaRPr b="1" i="1" sz="500"/>
          </a:p>
        </p:txBody>
      </p:sp>
      <p:sp>
        <p:nvSpPr>
          <p:cNvPr id="340" name="Google Shape;340;p36"/>
          <p:cNvSpPr txBox="1"/>
          <p:nvPr/>
        </p:nvSpPr>
        <p:spPr>
          <a:xfrm>
            <a:off x="3077375" y="2597975"/>
            <a:ext cx="17898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/>
              <a:t>(Includes product updates, upgrades &amp; standard technical support until subscription period)</a:t>
            </a:r>
            <a:endParaRPr i="1" sz="500"/>
          </a:p>
        </p:txBody>
      </p:sp>
      <p:grpSp>
        <p:nvGrpSpPr>
          <p:cNvPr id="341" name="Google Shape;341;p36"/>
          <p:cNvGrpSpPr/>
          <p:nvPr/>
        </p:nvGrpSpPr>
        <p:grpSpPr>
          <a:xfrm>
            <a:off x="4921175" y="2355500"/>
            <a:ext cx="1142550" cy="245325"/>
            <a:chOff x="4921175" y="2355500"/>
            <a:chExt cx="1142550" cy="245325"/>
          </a:xfrm>
        </p:grpSpPr>
        <p:sp>
          <p:nvSpPr>
            <p:cNvPr id="342" name="Google Shape;342;p36"/>
            <p:cNvSpPr txBox="1"/>
            <p:nvPr/>
          </p:nvSpPr>
          <p:spPr>
            <a:xfrm>
              <a:off x="4921175" y="2355500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$24 +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43" name="Google Shape;343;p36"/>
            <p:cNvSpPr txBox="1"/>
            <p:nvPr/>
          </p:nvSpPr>
          <p:spPr>
            <a:xfrm>
              <a:off x="5397425" y="2365025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600">
                  <a:solidFill>
                    <a:srgbClr val="DD222D"/>
                  </a:solidFill>
                </a:rPr>
                <a:t>Cloud Storage Fee</a:t>
              </a:r>
              <a:r>
                <a:rPr lang="en" sz="600">
                  <a:solidFill>
                    <a:srgbClr val="DD222D"/>
                  </a:solidFill>
                </a:rPr>
                <a:t> </a:t>
              </a:r>
              <a:endParaRPr sz="600">
                <a:solidFill>
                  <a:srgbClr val="DD222D"/>
                </a:solidFill>
              </a:endParaRPr>
            </a:p>
          </p:txBody>
        </p:sp>
      </p:grpSp>
      <p:grpSp>
        <p:nvGrpSpPr>
          <p:cNvPr id="344" name="Google Shape;344;p36"/>
          <p:cNvGrpSpPr/>
          <p:nvPr/>
        </p:nvGrpSpPr>
        <p:grpSpPr>
          <a:xfrm>
            <a:off x="6030988" y="2348800"/>
            <a:ext cx="1080037" cy="245313"/>
            <a:chOff x="4945588" y="2355513"/>
            <a:chExt cx="1080037" cy="245313"/>
          </a:xfrm>
        </p:grpSpPr>
        <p:sp>
          <p:nvSpPr>
            <p:cNvPr id="345" name="Google Shape;345;p36"/>
            <p:cNvSpPr txBox="1"/>
            <p:nvPr/>
          </p:nvSpPr>
          <p:spPr>
            <a:xfrm>
              <a:off x="4945588" y="2355513"/>
              <a:ext cx="5220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$6 +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46" name="Google Shape;346;p36"/>
            <p:cNvSpPr txBox="1"/>
            <p:nvPr/>
          </p:nvSpPr>
          <p:spPr>
            <a:xfrm>
              <a:off x="5359325" y="2365025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600">
                  <a:solidFill>
                    <a:srgbClr val="DD222D"/>
                  </a:solidFill>
                </a:rPr>
                <a:t>Cloud Storage Fee</a:t>
              </a:r>
              <a:r>
                <a:rPr lang="en" sz="600">
                  <a:solidFill>
                    <a:srgbClr val="DD222D"/>
                  </a:solidFill>
                </a:rPr>
                <a:t> </a:t>
              </a:r>
              <a:endParaRPr sz="600">
                <a:solidFill>
                  <a:srgbClr val="DD222D"/>
                </a:solidFill>
              </a:endParaRPr>
            </a:p>
          </p:txBody>
        </p:sp>
      </p:grpSp>
      <p:grpSp>
        <p:nvGrpSpPr>
          <p:cNvPr id="347" name="Google Shape;347;p36"/>
          <p:cNvGrpSpPr/>
          <p:nvPr/>
        </p:nvGrpSpPr>
        <p:grpSpPr>
          <a:xfrm>
            <a:off x="7359575" y="2355500"/>
            <a:ext cx="1159810" cy="245325"/>
            <a:chOff x="4921175" y="2355500"/>
            <a:chExt cx="1159810" cy="245325"/>
          </a:xfrm>
        </p:grpSpPr>
        <p:sp>
          <p:nvSpPr>
            <p:cNvPr id="348" name="Google Shape;348;p36"/>
            <p:cNvSpPr txBox="1"/>
            <p:nvPr/>
          </p:nvSpPr>
          <p:spPr>
            <a:xfrm>
              <a:off x="4921175" y="2355500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$24 +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49" name="Google Shape;349;p36"/>
            <p:cNvSpPr txBox="1"/>
            <p:nvPr/>
          </p:nvSpPr>
          <p:spPr>
            <a:xfrm>
              <a:off x="5414685" y="2365025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600">
                  <a:solidFill>
                    <a:srgbClr val="DD222D"/>
                  </a:solidFill>
                </a:rPr>
                <a:t>Cloud Storage Fee</a:t>
              </a:r>
              <a:r>
                <a:rPr lang="en" sz="600">
                  <a:solidFill>
                    <a:srgbClr val="DD222D"/>
                  </a:solidFill>
                </a:rPr>
                <a:t> </a:t>
              </a:r>
              <a:endParaRPr sz="600">
                <a:solidFill>
                  <a:srgbClr val="DD222D"/>
                </a:solidFill>
              </a:endParaRPr>
            </a:p>
          </p:txBody>
        </p:sp>
      </p:grpSp>
      <p:sp>
        <p:nvSpPr>
          <p:cNvPr id="350" name="Google Shape;350;p36"/>
          <p:cNvSpPr txBox="1"/>
          <p:nvPr/>
        </p:nvSpPr>
        <p:spPr>
          <a:xfrm>
            <a:off x="5071725" y="2978450"/>
            <a:ext cx="3792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900">
              <a:solidFill>
                <a:srgbClr val="CC0000"/>
              </a:solidFill>
            </a:endParaRPr>
          </a:p>
        </p:txBody>
      </p:sp>
      <p:grpSp>
        <p:nvGrpSpPr>
          <p:cNvPr id="351" name="Google Shape;351;p36"/>
          <p:cNvGrpSpPr/>
          <p:nvPr/>
        </p:nvGrpSpPr>
        <p:grpSpPr>
          <a:xfrm>
            <a:off x="3061875" y="2937025"/>
            <a:ext cx="5808200" cy="913075"/>
            <a:chOff x="3061875" y="2860825"/>
            <a:chExt cx="5808200" cy="913075"/>
          </a:xfrm>
        </p:grpSpPr>
        <p:pic>
          <p:nvPicPr>
            <p:cNvPr id="352" name="Google Shape;352;p36"/>
            <p:cNvPicPr preferRelativeResize="0"/>
            <p:nvPr/>
          </p:nvPicPr>
          <p:blipFill rotWithShape="1">
            <a:blip r:embed="rId5">
              <a:alphaModFix/>
            </a:blip>
            <a:srcRect b="43299" l="751" r="30928" t="41062"/>
            <a:stretch/>
          </p:blipFill>
          <p:spPr>
            <a:xfrm>
              <a:off x="3061875" y="2860825"/>
              <a:ext cx="4038999" cy="5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53" name="Google Shape;353;p36"/>
            <p:cNvSpPr txBox="1"/>
            <p:nvPr/>
          </p:nvSpPr>
          <p:spPr>
            <a:xfrm>
              <a:off x="3217425" y="2866511"/>
              <a:ext cx="15579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CC0000"/>
                  </a:solidFill>
                </a:rPr>
                <a:t>Cloud Storage Fee</a:t>
              </a:r>
              <a:endParaRPr b="1" sz="750">
                <a:solidFill>
                  <a:srgbClr val="CC0000"/>
                </a:solidFill>
              </a:endParaRPr>
            </a:p>
          </p:txBody>
        </p:sp>
        <p:sp>
          <p:nvSpPr>
            <p:cNvPr id="354" name="Google Shape;354;p36"/>
            <p:cNvSpPr txBox="1"/>
            <p:nvPr/>
          </p:nvSpPr>
          <p:spPr>
            <a:xfrm>
              <a:off x="3344898" y="3065213"/>
              <a:ext cx="971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100 GB </a:t>
              </a:r>
              <a:r>
                <a:rPr b="1" lang="en" sz="700">
                  <a:solidFill>
                    <a:srgbClr val="CC0000"/>
                  </a:solidFill>
                </a:rPr>
                <a:t>*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55" name="Google Shape;355;p36"/>
            <p:cNvSpPr txBox="1"/>
            <p:nvPr/>
          </p:nvSpPr>
          <p:spPr>
            <a:xfrm>
              <a:off x="5855068" y="2972631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$144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56" name="Google Shape;356;p36"/>
            <p:cNvSpPr txBox="1"/>
            <p:nvPr/>
          </p:nvSpPr>
          <p:spPr>
            <a:xfrm>
              <a:off x="5804253" y="3220709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100 GB/annum</a:t>
              </a:r>
              <a:endParaRPr b="1" i="1" sz="500"/>
            </a:p>
          </p:txBody>
        </p:sp>
        <p:sp>
          <p:nvSpPr>
            <p:cNvPr id="357" name="Google Shape;357;p36"/>
            <p:cNvSpPr txBox="1"/>
            <p:nvPr/>
          </p:nvSpPr>
          <p:spPr>
            <a:xfrm>
              <a:off x="3077375" y="3481400"/>
              <a:ext cx="5792700" cy="29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700">
                  <a:solidFill>
                    <a:srgbClr val="CC0000"/>
                  </a:solidFill>
                </a:rPr>
                <a:t>*  The Vembu Cloud storage is available as a 100 GB package. Depending on your storage needs, you can buy multiples of 100 GB packages.</a:t>
              </a:r>
              <a:endParaRPr i="1" sz="70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2" name="Google Shape;362;p37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363" name="Google Shape;363;p37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364" name="Google Shape;364;p37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65" name="Google Shape;365;p37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6" name="Google Shape;366;p37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67" name="Google Shape;367;p3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368" name="Google Shape;368;p37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69" name="Google Shape;369;p37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70" name="Google Shape;370;p37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371" name="Google Shape;371;p37"/>
            <p:cNvSpPr txBox="1"/>
            <p:nvPr/>
          </p:nvSpPr>
          <p:spPr>
            <a:xfrm>
              <a:off x="374025" y="2357343"/>
              <a:ext cx="2453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Cloud Backup for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Microsoft 365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372" name="Google Shape;372;p37"/>
          <p:cNvPicPr preferRelativeResize="0"/>
          <p:nvPr/>
        </p:nvPicPr>
        <p:blipFill rotWithShape="1">
          <a:blip r:embed="rId4">
            <a:alphaModFix/>
          </a:blip>
          <a:srcRect b="42968" l="749" r="30531" t="27211"/>
          <a:stretch/>
        </p:blipFill>
        <p:spPr>
          <a:xfrm>
            <a:off x="3400000" y="1762825"/>
            <a:ext cx="4021975" cy="10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7"/>
          <p:cNvSpPr txBox="1"/>
          <p:nvPr/>
        </p:nvSpPr>
        <p:spPr>
          <a:xfrm>
            <a:off x="5648327" y="2357900"/>
            <a:ext cx="16479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$12 + </a:t>
            </a:r>
            <a:r>
              <a:rPr i="1" lang="en" sz="800">
                <a:solidFill>
                  <a:srgbClr val="CC0000"/>
                </a:solidFill>
              </a:rPr>
              <a:t>Cloud Storage Fee</a:t>
            </a:r>
            <a:endParaRPr i="1" sz="650">
              <a:solidFill>
                <a:srgbClr val="CC0000"/>
              </a:solidFill>
            </a:endParaRPr>
          </a:p>
        </p:txBody>
      </p:sp>
      <p:sp>
        <p:nvSpPr>
          <p:cNvPr id="374" name="Google Shape;374;p37"/>
          <p:cNvSpPr txBox="1"/>
          <p:nvPr/>
        </p:nvSpPr>
        <p:spPr>
          <a:xfrm>
            <a:off x="5755554" y="1931800"/>
            <a:ext cx="14805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Microsoft 365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375" name="Google Shape;375;p37"/>
          <p:cNvSpPr txBox="1"/>
          <p:nvPr/>
        </p:nvSpPr>
        <p:spPr>
          <a:xfrm>
            <a:off x="6039504" y="2572368"/>
            <a:ext cx="912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per User/annum</a:t>
            </a:r>
            <a:endParaRPr b="1" i="1" sz="500"/>
          </a:p>
        </p:txBody>
      </p:sp>
      <p:grpSp>
        <p:nvGrpSpPr>
          <p:cNvPr id="376" name="Google Shape;376;p37"/>
          <p:cNvGrpSpPr/>
          <p:nvPr/>
        </p:nvGrpSpPr>
        <p:grpSpPr>
          <a:xfrm>
            <a:off x="3467635" y="2344243"/>
            <a:ext cx="2062500" cy="357686"/>
            <a:chOff x="3467635" y="2344243"/>
            <a:chExt cx="2062500" cy="357686"/>
          </a:xfrm>
        </p:grpSpPr>
        <p:sp>
          <p:nvSpPr>
            <p:cNvPr id="377" name="Google Shape;377;p37"/>
            <p:cNvSpPr txBox="1"/>
            <p:nvPr/>
          </p:nvSpPr>
          <p:spPr>
            <a:xfrm>
              <a:off x="3467635" y="2344243"/>
              <a:ext cx="1557900" cy="17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chemeClr val="lt1"/>
                  </a:solidFill>
                </a:rPr>
                <a:t>Subscription License</a:t>
              </a:r>
              <a:endParaRPr b="1" sz="750">
                <a:solidFill>
                  <a:schemeClr val="lt1"/>
                </a:solidFill>
              </a:endParaRPr>
            </a:p>
          </p:txBody>
        </p:sp>
        <p:sp>
          <p:nvSpPr>
            <p:cNvPr id="378" name="Google Shape;378;p37"/>
            <p:cNvSpPr txBox="1"/>
            <p:nvPr/>
          </p:nvSpPr>
          <p:spPr>
            <a:xfrm>
              <a:off x="3467635" y="2578929"/>
              <a:ext cx="20625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500"/>
                <a:t>(Includes product updates, upgrades &amp; standard technical support until subscription period)</a:t>
              </a:r>
              <a:endParaRPr i="1" sz="500"/>
            </a:p>
          </p:txBody>
        </p:sp>
      </p:grpSp>
      <p:grpSp>
        <p:nvGrpSpPr>
          <p:cNvPr id="379" name="Google Shape;379;p37"/>
          <p:cNvGrpSpPr/>
          <p:nvPr/>
        </p:nvGrpSpPr>
        <p:grpSpPr>
          <a:xfrm>
            <a:off x="3342749" y="2860825"/>
            <a:ext cx="5222177" cy="1020773"/>
            <a:chOff x="3061848" y="2860827"/>
            <a:chExt cx="5808227" cy="1020773"/>
          </a:xfrm>
        </p:grpSpPr>
        <p:pic>
          <p:nvPicPr>
            <p:cNvPr id="380" name="Google Shape;380;p37"/>
            <p:cNvPicPr preferRelativeResize="0"/>
            <p:nvPr/>
          </p:nvPicPr>
          <p:blipFill rotWithShape="1">
            <a:blip r:embed="rId4">
              <a:alphaModFix/>
            </a:blip>
            <a:srcRect b="43299" l="751" r="30928" t="41062"/>
            <a:stretch/>
          </p:blipFill>
          <p:spPr>
            <a:xfrm>
              <a:off x="3061848" y="2860827"/>
              <a:ext cx="4473334" cy="5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1" name="Google Shape;381;p37"/>
            <p:cNvSpPr txBox="1"/>
            <p:nvPr/>
          </p:nvSpPr>
          <p:spPr>
            <a:xfrm>
              <a:off x="3217425" y="2866511"/>
              <a:ext cx="15579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CC0000"/>
                  </a:solidFill>
                </a:rPr>
                <a:t>Cloud Storage Fee</a:t>
              </a:r>
              <a:endParaRPr b="1" sz="750">
                <a:solidFill>
                  <a:srgbClr val="CC0000"/>
                </a:solidFill>
              </a:endParaRPr>
            </a:p>
          </p:txBody>
        </p:sp>
        <p:sp>
          <p:nvSpPr>
            <p:cNvPr id="382" name="Google Shape;382;p37"/>
            <p:cNvSpPr txBox="1"/>
            <p:nvPr/>
          </p:nvSpPr>
          <p:spPr>
            <a:xfrm>
              <a:off x="3320975" y="3041290"/>
              <a:ext cx="971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100 GB </a:t>
              </a:r>
              <a:r>
                <a:rPr b="1" lang="en" sz="700">
                  <a:solidFill>
                    <a:srgbClr val="CC0000"/>
                  </a:solidFill>
                </a:rPr>
                <a:t>*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83" name="Google Shape;383;p37"/>
            <p:cNvSpPr txBox="1"/>
            <p:nvPr/>
          </p:nvSpPr>
          <p:spPr>
            <a:xfrm>
              <a:off x="6064483" y="2972631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$144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384" name="Google Shape;384;p37"/>
            <p:cNvSpPr txBox="1"/>
            <p:nvPr/>
          </p:nvSpPr>
          <p:spPr>
            <a:xfrm>
              <a:off x="6013668" y="3220709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100 GB/annum</a:t>
              </a:r>
              <a:endParaRPr b="1" i="1" sz="500"/>
            </a:p>
          </p:txBody>
        </p:sp>
        <p:sp>
          <p:nvSpPr>
            <p:cNvPr id="385" name="Google Shape;385;p37"/>
            <p:cNvSpPr txBox="1"/>
            <p:nvPr/>
          </p:nvSpPr>
          <p:spPr>
            <a:xfrm>
              <a:off x="3077375" y="3481400"/>
              <a:ext cx="579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700">
                  <a:solidFill>
                    <a:srgbClr val="CC0000"/>
                  </a:solidFill>
                </a:rPr>
                <a:t>*  The Vembu Cloud storage is available as a 100 GB package. Depending on your storage needs, you can buy multiples of 100 GB packages.</a:t>
              </a:r>
              <a:endParaRPr i="1" sz="70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8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grpSp>
          <p:nvGrpSpPr>
            <p:cNvPr id="391" name="Google Shape;391;p38"/>
            <p:cNvGrpSpPr/>
            <p:nvPr/>
          </p:nvGrpSpPr>
          <p:grpSpPr>
            <a:xfrm>
              <a:off x="0" y="0"/>
              <a:ext cx="9145500" cy="5143600"/>
              <a:chOff x="0" y="0"/>
              <a:chExt cx="9145500" cy="5143600"/>
            </a:xfrm>
          </p:grpSpPr>
          <p:pic>
            <p:nvPicPr>
              <p:cNvPr id="392" name="Google Shape;392;p38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0" y="0"/>
                <a:ext cx="9144000" cy="514255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93" name="Google Shape;393;p38"/>
              <p:cNvSpPr/>
              <p:nvPr/>
            </p:nvSpPr>
            <p:spPr>
              <a:xfrm>
                <a:off x="2339700" y="1000"/>
                <a:ext cx="6805800" cy="51426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94" name="Google Shape;394;p38"/>
            <p:cNvSpPr/>
            <p:nvPr/>
          </p:nvSpPr>
          <p:spPr>
            <a:xfrm>
              <a:off x="2339700" y="128750"/>
              <a:ext cx="6683700" cy="4886100"/>
            </a:xfrm>
            <a:prstGeom prst="rect">
              <a:avLst/>
            </a:prstGeom>
            <a:noFill/>
            <a:ln cap="flat" cmpd="sng" w="9525">
              <a:solidFill>
                <a:srgbClr val="99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5" name="Google Shape;395;p38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solidFill>
                <a:srgbClr val="FFFFFF"/>
              </a:solidFill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396" name="Google Shape;396;p38"/>
          <p:cNvGrpSpPr/>
          <p:nvPr/>
        </p:nvGrpSpPr>
        <p:grpSpPr>
          <a:xfrm>
            <a:off x="360466" y="1752689"/>
            <a:ext cx="2554339" cy="1638223"/>
            <a:chOff x="360466" y="1960482"/>
            <a:chExt cx="2554339" cy="1638223"/>
          </a:xfrm>
        </p:grpSpPr>
        <p:sp>
          <p:nvSpPr>
            <p:cNvPr id="397" name="Google Shape;397;p38"/>
            <p:cNvSpPr/>
            <p:nvPr/>
          </p:nvSpPr>
          <p:spPr>
            <a:xfrm>
              <a:off x="447904" y="2084905"/>
              <a:ext cx="24669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98" name="Google Shape;398;p38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360466" y="1960482"/>
              <a:ext cx="2467050" cy="1562938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399" name="Google Shape;399;p38"/>
            <p:cNvSpPr txBox="1"/>
            <p:nvPr/>
          </p:nvSpPr>
          <p:spPr>
            <a:xfrm>
              <a:off x="480575" y="2357351"/>
              <a:ext cx="22404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dk1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Cloud Backup for </a:t>
              </a:r>
              <a:endParaRPr sz="18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8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Google Workspace</a:t>
              </a:r>
              <a:r>
                <a:rPr b="1" lang="en" sz="1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400" name="Google Shape;400;p38"/>
          <p:cNvPicPr preferRelativeResize="0"/>
          <p:nvPr/>
        </p:nvPicPr>
        <p:blipFill rotWithShape="1">
          <a:blip r:embed="rId4">
            <a:alphaModFix/>
          </a:blip>
          <a:srcRect b="42968" l="749" r="30531" t="27211"/>
          <a:stretch/>
        </p:blipFill>
        <p:spPr>
          <a:xfrm>
            <a:off x="3400000" y="1762825"/>
            <a:ext cx="4021975" cy="1072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8"/>
          <p:cNvSpPr txBox="1"/>
          <p:nvPr/>
        </p:nvSpPr>
        <p:spPr>
          <a:xfrm>
            <a:off x="3467635" y="2344243"/>
            <a:ext cx="1557900" cy="17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lt1"/>
                </a:solidFill>
              </a:rPr>
              <a:t>Subscription License</a:t>
            </a:r>
            <a:endParaRPr b="1" sz="750">
              <a:solidFill>
                <a:schemeClr val="lt1"/>
              </a:solidFill>
            </a:endParaRPr>
          </a:p>
        </p:txBody>
      </p:sp>
      <p:sp>
        <p:nvSpPr>
          <p:cNvPr id="402" name="Google Shape;402;p38"/>
          <p:cNvSpPr txBox="1"/>
          <p:nvPr/>
        </p:nvSpPr>
        <p:spPr>
          <a:xfrm>
            <a:off x="5755554" y="1931800"/>
            <a:ext cx="14805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D7363A"/>
                </a:solidFill>
              </a:rPr>
              <a:t>Google Workspace</a:t>
            </a:r>
            <a:endParaRPr b="1" sz="900">
              <a:solidFill>
                <a:schemeClr val="lt1"/>
              </a:solidFill>
            </a:endParaRPr>
          </a:p>
        </p:txBody>
      </p:sp>
      <p:sp>
        <p:nvSpPr>
          <p:cNvPr id="403" name="Google Shape;403;p38"/>
          <p:cNvSpPr txBox="1"/>
          <p:nvPr/>
        </p:nvSpPr>
        <p:spPr>
          <a:xfrm>
            <a:off x="6039504" y="2572368"/>
            <a:ext cx="9126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500"/>
              <a:t>per User/annum</a:t>
            </a:r>
            <a:endParaRPr b="1" i="1" sz="500"/>
          </a:p>
        </p:txBody>
      </p:sp>
      <p:sp>
        <p:nvSpPr>
          <p:cNvPr id="404" name="Google Shape;404;p38"/>
          <p:cNvSpPr txBox="1"/>
          <p:nvPr/>
        </p:nvSpPr>
        <p:spPr>
          <a:xfrm>
            <a:off x="3467635" y="2578929"/>
            <a:ext cx="20625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500"/>
              <a:t>(Includes product updates, upgrades &amp; standard technical support until subscription period)</a:t>
            </a:r>
            <a:endParaRPr i="1" sz="500"/>
          </a:p>
        </p:txBody>
      </p:sp>
      <p:sp>
        <p:nvSpPr>
          <p:cNvPr id="405" name="Google Shape;405;p38"/>
          <p:cNvSpPr txBox="1"/>
          <p:nvPr/>
        </p:nvSpPr>
        <p:spPr>
          <a:xfrm>
            <a:off x="5648327" y="2357900"/>
            <a:ext cx="16479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1"/>
                </a:solidFill>
              </a:rPr>
              <a:t>$12 + </a:t>
            </a:r>
            <a:r>
              <a:rPr i="1" lang="en" sz="800">
                <a:solidFill>
                  <a:srgbClr val="CC0000"/>
                </a:solidFill>
              </a:rPr>
              <a:t>Cloud Storage Fee</a:t>
            </a:r>
            <a:endParaRPr i="1" sz="650">
              <a:solidFill>
                <a:srgbClr val="CC0000"/>
              </a:solidFill>
            </a:endParaRPr>
          </a:p>
        </p:txBody>
      </p:sp>
      <p:grpSp>
        <p:nvGrpSpPr>
          <p:cNvPr id="406" name="Google Shape;406;p38"/>
          <p:cNvGrpSpPr/>
          <p:nvPr/>
        </p:nvGrpSpPr>
        <p:grpSpPr>
          <a:xfrm>
            <a:off x="3342749" y="2860825"/>
            <a:ext cx="5222177" cy="1020773"/>
            <a:chOff x="3061848" y="2860827"/>
            <a:chExt cx="5808227" cy="1020773"/>
          </a:xfrm>
        </p:grpSpPr>
        <p:pic>
          <p:nvPicPr>
            <p:cNvPr id="407" name="Google Shape;407;p38"/>
            <p:cNvPicPr preferRelativeResize="0"/>
            <p:nvPr/>
          </p:nvPicPr>
          <p:blipFill rotWithShape="1">
            <a:blip r:embed="rId4">
              <a:alphaModFix/>
            </a:blip>
            <a:srcRect b="43299" l="751" r="30928" t="41062"/>
            <a:stretch/>
          </p:blipFill>
          <p:spPr>
            <a:xfrm>
              <a:off x="3061848" y="2860827"/>
              <a:ext cx="4473334" cy="5622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8" name="Google Shape;408;p38"/>
            <p:cNvSpPr txBox="1"/>
            <p:nvPr/>
          </p:nvSpPr>
          <p:spPr>
            <a:xfrm>
              <a:off x="3217425" y="2866511"/>
              <a:ext cx="15579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900">
                  <a:solidFill>
                    <a:srgbClr val="CC0000"/>
                  </a:solidFill>
                </a:rPr>
                <a:t>Cloud Storage Fee</a:t>
              </a:r>
              <a:endParaRPr b="1" sz="750">
                <a:solidFill>
                  <a:srgbClr val="CC0000"/>
                </a:solidFill>
              </a:endParaRPr>
            </a:p>
          </p:txBody>
        </p:sp>
        <p:sp>
          <p:nvSpPr>
            <p:cNvPr id="409" name="Google Shape;409;p38"/>
            <p:cNvSpPr txBox="1"/>
            <p:nvPr/>
          </p:nvSpPr>
          <p:spPr>
            <a:xfrm>
              <a:off x="3320975" y="3041290"/>
              <a:ext cx="9711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100 GB </a:t>
              </a:r>
              <a:r>
                <a:rPr b="1" lang="en" sz="700">
                  <a:solidFill>
                    <a:srgbClr val="CC0000"/>
                  </a:solidFill>
                </a:rPr>
                <a:t>*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410" name="Google Shape;410;p38"/>
            <p:cNvSpPr txBox="1"/>
            <p:nvPr/>
          </p:nvSpPr>
          <p:spPr>
            <a:xfrm>
              <a:off x="6064483" y="2972631"/>
              <a:ext cx="666300" cy="235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300">
                  <a:solidFill>
                    <a:schemeClr val="lt1"/>
                  </a:solidFill>
                </a:rPr>
                <a:t>$144</a:t>
              </a:r>
              <a:r>
                <a:rPr lang="en" sz="900">
                  <a:solidFill>
                    <a:schemeClr val="lt1"/>
                  </a:solidFill>
                </a:rPr>
                <a:t> </a:t>
              </a:r>
              <a:endParaRPr sz="500">
                <a:solidFill>
                  <a:schemeClr val="lt1"/>
                </a:solidFill>
              </a:endParaRPr>
            </a:p>
          </p:txBody>
        </p:sp>
        <p:sp>
          <p:nvSpPr>
            <p:cNvPr id="411" name="Google Shape;411;p38"/>
            <p:cNvSpPr txBox="1"/>
            <p:nvPr/>
          </p:nvSpPr>
          <p:spPr>
            <a:xfrm>
              <a:off x="6013668" y="3220709"/>
              <a:ext cx="864300" cy="12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1" lang="en" sz="500"/>
                <a:t>per 100 GB/annum</a:t>
              </a:r>
              <a:endParaRPr b="1" i="1" sz="500"/>
            </a:p>
          </p:txBody>
        </p:sp>
        <p:sp>
          <p:nvSpPr>
            <p:cNvPr id="412" name="Google Shape;412;p38"/>
            <p:cNvSpPr txBox="1"/>
            <p:nvPr/>
          </p:nvSpPr>
          <p:spPr>
            <a:xfrm>
              <a:off x="3077375" y="3481400"/>
              <a:ext cx="579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700">
                  <a:solidFill>
                    <a:srgbClr val="CC0000"/>
                  </a:solidFill>
                </a:rPr>
                <a:t>*  The Vembu Cloud storage is available as a 100 GB package. Depending on your storage needs, you can buy multiples of 100 GB packages.</a:t>
              </a:r>
              <a:endParaRPr i="1" sz="700">
                <a:solidFill>
                  <a:srgbClr val="CC0000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8" name="Google Shape;418;p39"/>
          <p:cNvGrpSpPr/>
          <p:nvPr/>
        </p:nvGrpSpPr>
        <p:grpSpPr>
          <a:xfrm>
            <a:off x="2702853" y="1644931"/>
            <a:ext cx="3738300" cy="1853289"/>
            <a:chOff x="2593503" y="2390086"/>
            <a:chExt cx="3738300" cy="1853289"/>
          </a:xfrm>
        </p:grpSpPr>
        <p:sp>
          <p:nvSpPr>
            <p:cNvPr id="419" name="Google Shape;419;p39"/>
            <p:cNvSpPr txBox="1"/>
            <p:nvPr/>
          </p:nvSpPr>
          <p:spPr>
            <a:xfrm>
              <a:off x="2903102" y="3677875"/>
              <a:ext cx="31191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Email</a:t>
              </a:r>
              <a:endParaRPr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vembu-sales@vembu.com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rtl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rgbClr val="FFFFFF"/>
                  </a:solidFill>
                  <a:uFill>
                    <a:noFill/>
                  </a:uFill>
                  <a:latin typeface="Lato Light"/>
                  <a:ea typeface="Lato Light"/>
                  <a:cs typeface="Lato Light"/>
                  <a:sym typeface="Lato Light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vembu-support@vembu.com</a:t>
              </a:r>
              <a:endParaRPr sz="11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20" name="Google Shape;420;p39"/>
            <p:cNvSpPr txBox="1"/>
            <p:nvPr/>
          </p:nvSpPr>
          <p:spPr>
            <a:xfrm>
              <a:off x="2593503" y="2390086"/>
              <a:ext cx="3738300" cy="52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Thank You</a:t>
              </a:r>
              <a:endParaRPr sz="3600"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21" name="Google Shape;421;p39"/>
            <p:cNvCxnSpPr/>
            <p:nvPr/>
          </p:nvCxnSpPr>
          <p:spPr>
            <a:xfrm>
              <a:off x="2608503" y="2964475"/>
              <a:ext cx="3708300" cy="0"/>
            </a:xfrm>
            <a:prstGeom prst="straightConnector1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22" name="Google Shape;422;p39"/>
            <p:cNvGrpSpPr/>
            <p:nvPr/>
          </p:nvGrpSpPr>
          <p:grpSpPr>
            <a:xfrm>
              <a:off x="2849007" y="3143905"/>
              <a:ext cx="3227290" cy="393600"/>
              <a:chOff x="2876984" y="3220105"/>
              <a:chExt cx="3227290" cy="393600"/>
            </a:xfrm>
          </p:grpSpPr>
          <p:sp>
            <p:nvSpPr>
              <p:cNvPr id="423" name="Google Shape;423;p39"/>
              <p:cNvSpPr txBox="1"/>
              <p:nvPr/>
            </p:nvSpPr>
            <p:spPr>
              <a:xfrm>
                <a:off x="2876984" y="3220105"/>
                <a:ext cx="14412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USA &amp; CANADA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Open Sans Light"/>
                    <a:ea typeface="Open Sans Light"/>
                    <a:cs typeface="Open Sans Light"/>
                    <a:sym typeface="Open Sans Light"/>
                  </a:rPr>
                  <a:t>+1-512-256-8699</a:t>
                </a:r>
                <a:endParaRPr sz="1100">
                  <a:solidFill>
                    <a:srgbClr val="FFFFFF"/>
                  </a:solidFill>
                  <a:latin typeface="Open Sans Light"/>
                  <a:ea typeface="Open Sans Light"/>
                  <a:cs typeface="Open Sans Light"/>
                  <a:sym typeface="Open Sans Light"/>
                </a:endParaRPr>
              </a:p>
            </p:txBody>
          </p:sp>
          <p:sp>
            <p:nvSpPr>
              <p:cNvPr id="424" name="Google Shape;424;p39"/>
              <p:cNvSpPr txBox="1"/>
              <p:nvPr/>
            </p:nvSpPr>
            <p:spPr>
              <a:xfrm>
                <a:off x="4622874" y="3220105"/>
                <a:ext cx="1481400" cy="39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UNITED KINGDOM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100">
                    <a:solidFill>
                      <a:srgbClr val="FFFFFF"/>
                    </a:solidFill>
                    <a:latin typeface="Lato Light"/>
                    <a:ea typeface="Lato Light"/>
                    <a:cs typeface="Lato Light"/>
                    <a:sym typeface="Lato Light"/>
                  </a:rPr>
                  <a:t>+44-203-793-8668</a:t>
                </a:r>
                <a:endParaRPr sz="11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endParaRPr>
              </a:p>
            </p:txBody>
          </p:sp>
          <p:cxnSp>
            <p:nvCxnSpPr>
              <p:cNvPr id="425" name="Google Shape;425;p39"/>
              <p:cNvCxnSpPr/>
              <p:nvPr/>
            </p:nvCxnSpPr>
            <p:spPr>
              <a:xfrm>
                <a:off x="4423925" y="3224305"/>
                <a:ext cx="0" cy="385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FFFF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6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7" name="Google Shape;107;p26"/>
          <p:cNvPicPr preferRelativeResize="0"/>
          <p:nvPr/>
        </p:nvPicPr>
        <p:blipFill rotWithShape="1">
          <a:blip r:embed="rId4">
            <a:alphaModFix/>
          </a:blip>
          <a:srcRect b="39976" l="27961" r="27956" t="34133"/>
          <a:stretch/>
        </p:blipFill>
        <p:spPr>
          <a:xfrm>
            <a:off x="866089" y="2085587"/>
            <a:ext cx="2548450" cy="841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26"/>
          <p:cNvSpPr/>
          <p:nvPr/>
        </p:nvSpPr>
        <p:spPr>
          <a:xfrm>
            <a:off x="4410175" y="128700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9" name="Google Shape;109;p26"/>
          <p:cNvGrpSpPr/>
          <p:nvPr/>
        </p:nvGrpSpPr>
        <p:grpSpPr>
          <a:xfrm>
            <a:off x="4000225" y="2160744"/>
            <a:ext cx="4087875" cy="822963"/>
            <a:chOff x="4000225" y="2151400"/>
            <a:chExt cx="4087875" cy="822963"/>
          </a:xfrm>
        </p:grpSpPr>
        <p:pic>
          <p:nvPicPr>
            <p:cNvPr id="110" name="Google Shape;110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000225" y="2151400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p26"/>
            <p:cNvSpPr txBox="1"/>
            <p:nvPr/>
          </p:nvSpPr>
          <p:spPr>
            <a:xfrm>
              <a:off x="4953100" y="2380031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Countries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2" name="Google Shape;112;p26"/>
          <p:cNvGrpSpPr/>
          <p:nvPr/>
        </p:nvGrpSpPr>
        <p:grpSpPr>
          <a:xfrm>
            <a:off x="4000225" y="3251307"/>
            <a:ext cx="4087875" cy="822963"/>
            <a:chOff x="4000225" y="3318163"/>
            <a:chExt cx="4087875" cy="822963"/>
          </a:xfrm>
        </p:grpSpPr>
        <p:pic>
          <p:nvPicPr>
            <p:cNvPr id="113" name="Google Shape;113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000225" y="3318163"/>
              <a:ext cx="822963" cy="8229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" name="Google Shape;114;p26"/>
            <p:cNvSpPr txBox="1"/>
            <p:nvPr/>
          </p:nvSpPr>
          <p:spPr>
            <a:xfrm>
              <a:off x="4953100" y="3546794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60,000+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Businesses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15" name="Google Shape;115;p26"/>
          <p:cNvGrpSpPr/>
          <p:nvPr/>
        </p:nvGrpSpPr>
        <p:grpSpPr>
          <a:xfrm>
            <a:off x="3953173" y="1026010"/>
            <a:ext cx="4134927" cy="911300"/>
            <a:chOff x="3953173" y="1026010"/>
            <a:chExt cx="4134927" cy="911300"/>
          </a:xfrm>
        </p:grpSpPr>
        <p:sp>
          <p:nvSpPr>
            <p:cNvPr id="116" name="Google Shape;116;p26"/>
            <p:cNvSpPr txBox="1"/>
            <p:nvPr/>
          </p:nvSpPr>
          <p:spPr>
            <a:xfrm>
              <a:off x="4953100" y="1298810"/>
              <a:ext cx="3135000" cy="365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15+</a:t>
              </a:r>
              <a:r>
                <a:rPr b="1" lang="en">
                  <a:latin typeface="Lato"/>
                  <a:ea typeface="Lato"/>
                  <a:cs typeface="Lato"/>
                  <a:sym typeface="Lato"/>
                </a:rPr>
                <a:t>  Years</a:t>
              </a:r>
              <a:endParaRPr b="1"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117" name="Google Shape;117;p2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3953173" y="1026010"/>
              <a:ext cx="911300" cy="9113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/>
          <p:nvPr/>
        </p:nvSpPr>
        <p:spPr>
          <a:xfrm>
            <a:off x="4419700" y="1000"/>
            <a:ext cx="4725900" cy="5142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27"/>
          <p:cNvSpPr/>
          <p:nvPr/>
        </p:nvSpPr>
        <p:spPr>
          <a:xfrm>
            <a:off x="4410175" y="129175"/>
            <a:ext cx="46083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6200" y="1562650"/>
            <a:ext cx="4038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7"/>
          <p:cNvSpPr txBox="1"/>
          <p:nvPr/>
        </p:nvSpPr>
        <p:spPr>
          <a:xfrm>
            <a:off x="1066900" y="2141975"/>
            <a:ext cx="27336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Technology Partner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7" name="Google Shape;127;p27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8"/>
          <p:cNvSpPr txBox="1"/>
          <p:nvPr/>
        </p:nvSpPr>
        <p:spPr>
          <a:xfrm>
            <a:off x="1692950" y="2142275"/>
            <a:ext cx="55569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 Cloud BDR Suite 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 Product Overview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/>
          <p:nvPr/>
        </p:nvSpPr>
        <p:spPr>
          <a:xfrm>
            <a:off x="1600" y="2586625"/>
            <a:ext cx="9144000" cy="25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9"/>
          <p:cNvSpPr txBox="1"/>
          <p:nvPr/>
        </p:nvSpPr>
        <p:spPr>
          <a:xfrm>
            <a:off x="1818170" y="565200"/>
            <a:ext cx="5321100" cy="6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Vembu  Cloud </a:t>
            </a:r>
            <a:r>
              <a:rPr lang="en" sz="36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BDR Suite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2" name="Google Shape;142;p29"/>
          <p:cNvSpPr txBox="1"/>
          <p:nvPr/>
        </p:nvSpPr>
        <p:spPr>
          <a:xfrm>
            <a:off x="921050" y="1289025"/>
            <a:ext cx="72966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Vembu Cloud Services is a simple and cost-effective backup solution for small and mid-sized businesses.  Users can protect their data residing in physical and virtual environments directly to Vembu Cloud</a:t>
            </a:r>
            <a:endParaRPr sz="12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3" name="Google Shape;143;p29"/>
          <p:cNvCxnSpPr/>
          <p:nvPr/>
        </p:nvCxnSpPr>
        <p:spPr>
          <a:xfrm>
            <a:off x="2076525" y="1195975"/>
            <a:ext cx="4991100" cy="0"/>
          </a:xfrm>
          <a:prstGeom prst="straightConnector1">
            <a:avLst/>
          </a:prstGeom>
          <a:noFill/>
          <a:ln cap="flat" cmpd="sng" w="9525">
            <a:solidFill>
              <a:srgbClr val="FF6A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29"/>
          <p:cNvSpPr/>
          <p:nvPr/>
        </p:nvSpPr>
        <p:spPr>
          <a:xfrm>
            <a:off x="133350" y="2586625"/>
            <a:ext cx="8885100" cy="24288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9"/>
          <p:cNvSpPr txBox="1"/>
          <p:nvPr/>
        </p:nvSpPr>
        <p:spPr>
          <a:xfrm>
            <a:off x="5581622" y="3059300"/>
            <a:ext cx="1360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46" name="Google Shape;146;p29"/>
          <p:cNvGrpSpPr/>
          <p:nvPr/>
        </p:nvGrpSpPr>
        <p:grpSpPr>
          <a:xfrm>
            <a:off x="6579139" y="3686349"/>
            <a:ext cx="1240200" cy="1313580"/>
            <a:chOff x="4748999" y="2201120"/>
            <a:chExt cx="1240200" cy="1313580"/>
          </a:xfrm>
        </p:grpSpPr>
        <p:sp>
          <p:nvSpPr>
            <p:cNvPr id="147" name="Google Shape;147;p29"/>
            <p:cNvSpPr txBox="1"/>
            <p:nvPr/>
          </p:nvSpPr>
          <p:spPr>
            <a:xfrm>
              <a:off x="4748999" y="3059300"/>
              <a:ext cx="1240200" cy="45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100">
                  <a:latin typeface="Lato"/>
                  <a:ea typeface="Lato"/>
                  <a:cs typeface="Lato"/>
                  <a:sym typeface="Lato"/>
                </a:rPr>
                <a:t>Cloud Backup         </a:t>
              </a:r>
              <a:r>
                <a:rPr lang="en" sz="1100">
                  <a:latin typeface="Lato"/>
                  <a:ea typeface="Lato"/>
                  <a:cs typeface="Lato"/>
                  <a:sym typeface="Lato"/>
                </a:rPr>
                <a:t> for </a:t>
              </a:r>
              <a:r>
                <a:rPr b="1" lang="en" sz="1100">
                  <a:solidFill>
                    <a:srgbClr val="CC0000"/>
                  </a:solidFill>
                  <a:latin typeface="Lato"/>
                  <a:ea typeface="Lato"/>
                  <a:cs typeface="Lato"/>
                  <a:sym typeface="Lato"/>
                </a:rPr>
                <a:t>AWS</a:t>
              </a:r>
              <a:endParaRPr b="1" sz="1100">
                <a:latin typeface="Lato"/>
                <a:ea typeface="Lato"/>
                <a:cs typeface="Lato"/>
                <a:sym typeface="Lato"/>
              </a:endParaRPr>
            </a:p>
          </p:txBody>
        </p:sp>
        <p:grpSp>
          <p:nvGrpSpPr>
            <p:cNvPr id="148" name="Google Shape;148;p29"/>
            <p:cNvGrpSpPr/>
            <p:nvPr/>
          </p:nvGrpSpPr>
          <p:grpSpPr>
            <a:xfrm>
              <a:off x="4958395" y="2201120"/>
              <a:ext cx="802876" cy="799249"/>
              <a:chOff x="5841862" y="2201120"/>
              <a:chExt cx="802876" cy="799249"/>
            </a:xfrm>
          </p:grpSpPr>
          <p:pic>
            <p:nvPicPr>
              <p:cNvPr id="149" name="Google Shape;149;p29"/>
              <p:cNvPicPr preferRelativeResize="0"/>
              <p:nvPr/>
            </p:nvPicPr>
            <p:blipFill rotWithShape="1">
              <a:blip r:embed="rId4">
                <a:alphaModFix/>
              </a:blip>
              <a:srcRect b="219" l="0" r="0" t="228"/>
              <a:stretch/>
            </p:blipFill>
            <p:spPr>
              <a:xfrm>
                <a:off x="5841862" y="2201120"/>
                <a:ext cx="802876" cy="79924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0" name="Google Shape;150;p29"/>
              <p:cNvPicPr preferRelativeResize="0"/>
              <p:nvPr/>
            </p:nvPicPr>
            <p:blipFill rotWithShape="1">
              <a:blip r:embed="rId5">
                <a:alphaModFix/>
              </a:blip>
              <a:srcRect b="228" l="0" r="0" t="228"/>
              <a:stretch/>
            </p:blipFill>
            <p:spPr>
              <a:xfrm>
                <a:off x="5933026" y="2292390"/>
                <a:ext cx="624626" cy="6217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1" name="Google Shape;151;p29"/>
          <p:cNvGrpSpPr/>
          <p:nvPr/>
        </p:nvGrpSpPr>
        <p:grpSpPr>
          <a:xfrm>
            <a:off x="5844681" y="2201120"/>
            <a:ext cx="802876" cy="799249"/>
            <a:chOff x="7513159" y="2201120"/>
            <a:chExt cx="802876" cy="799249"/>
          </a:xfrm>
        </p:grpSpPr>
        <p:pic>
          <p:nvPicPr>
            <p:cNvPr id="152" name="Google Shape;152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7513159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3" name="Google Shape;153;p29"/>
            <p:cNvPicPr preferRelativeResize="0"/>
            <p:nvPr/>
          </p:nvPicPr>
          <p:blipFill rotWithShape="1">
            <a:blip r:embed="rId6">
              <a:alphaModFix/>
            </a:blip>
            <a:srcRect b="228" l="0" r="0" t="228"/>
            <a:stretch/>
          </p:blipFill>
          <p:spPr>
            <a:xfrm>
              <a:off x="7594118" y="2271980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4" name="Google Shape;154;p29"/>
          <p:cNvGrpSpPr/>
          <p:nvPr/>
        </p:nvGrpSpPr>
        <p:grpSpPr>
          <a:xfrm>
            <a:off x="7741688" y="2226799"/>
            <a:ext cx="802876" cy="799250"/>
            <a:chOff x="1742370" y="3648920"/>
            <a:chExt cx="802876" cy="799250"/>
          </a:xfrm>
        </p:grpSpPr>
        <p:pic>
          <p:nvPicPr>
            <p:cNvPr id="155" name="Google Shape;155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1742370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6" name="Google Shape;156;p29"/>
            <p:cNvPicPr preferRelativeResize="0"/>
            <p:nvPr/>
          </p:nvPicPr>
          <p:blipFill rotWithShape="1">
            <a:blip r:embed="rId7">
              <a:alphaModFix/>
            </a:blip>
            <a:srcRect b="228" l="0" r="0" t="228"/>
            <a:stretch/>
          </p:blipFill>
          <p:spPr>
            <a:xfrm>
              <a:off x="1798121" y="3704544"/>
              <a:ext cx="685774" cy="6826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7" name="Google Shape;157;p29"/>
          <p:cNvGrpSpPr/>
          <p:nvPr/>
        </p:nvGrpSpPr>
        <p:grpSpPr>
          <a:xfrm>
            <a:off x="2424769" y="2207306"/>
            <a:ext cx="802875" cy="799250"/>
            <a:chOff x="5084965" y="3648920"/>
            <a:chExt cx="802875" cy="799250"/>
          </a:xfrm>
        </p:grpSpPr>
        <p:pic>
          <p:nvPicPr>
            <p:cNvPr id="158" name="Google Shape;158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5084965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9" name="Google Shape;159;p29"/>
            <p:cNvPicPr preferRelativeResize="0"/>
            <p:nvPr/>
          </p:nvPicPr>
          <p:blipFill rotWithShape="1">
            <a:blip r:embed="rId8">
              <a:alphaModFix/>
            </a:blip>
            <a:srcRect b="228" l="0" r="0" t="228"/>
            <a:stretch/>
          </p:blipFill>
          <p:spPr>
            <a:xfrm>
              <a:off x="5184216" y="3755561"/>
              <a:ext cx="593724" cy="59102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0" name="Google Shape;160;p29"/>
          <p:cNvGrpSpPr/>
          <p:nvPr/>
        </p:nvGrpSpPr>
        <p:grpSpPr>
          <a:xfrm>
            <a:off x="661247" y="2214837"/>
            <a:ext cx="802875" cy="799250"/>
            <a:chOff x="3413667" y="3648920"/>
            <a:chExt cx="802875" cy="799250"/>
          </a:xfrm>
        </p:grpSpPr>
        <p:pic>
          <p:nvPicPr>
            <p:cNvPr id="161" name="Google Shape;161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3413667" y="3648920"/>
              <a:ext cx="802875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2" name="Google Shape;162;p29"/>
            <p:cNvPicPr preferRelativeResize="0"/>
            <p:nvPr/>
          </p:nvPicPr>
          <p:blipFill rotWithShape="1">
            <a:blip r:embed="rId9">
              <a:alphaModFix/>
            </a:blip>
            <a:srcRect b="228" l="0" r="0" t="228"/>
            <a:stretch/>
          </p:blipFill>
          <p:spPr>
            <a:xfrm>
              <a:off x="3500225" y="3724950"/>
              <a:ext cx="650176" cy="6472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3" name="Google Shape;163;p29"/>
          <p:cNvGrpSpPr/>
          <p:nvPr/>
        </p:nvGrpSpPr>
        <p:grpSpPr>
          <a:xfrm>
            <a:off x="4167780" y="2231229"/>
            <a:ext cx="802876" cy="799250"/>
            <a:chOff x="6756262" y="3648920"/>
            <a:chExt cx="802876" cy="799250"/>
          </a:xfrm>
        </p:grpSpPr>
        <p:pic>
          <p:nvPicPr>
            <p:cNvPr id="164" name="Google Shape;164;p29"/>
            <p:cNvPicPr preferRelativeResize="0"/>
            <p:nvPr/>
          </p:nvPicPr>
          <p:blipFill rotWithShape="1">
            <a:blip r:embed="rId4">
              <a:alphaModFix/>
            </a:blip>
            <a:srcRect b="219" l="0" r="0" t="228"/>
            <a:stretch/>
          </p:blipFill>
          <p:spPr>
            <a:xfrm>
              <a:off x="6756262" y="3648920"/>
              <a:ext cx="802876" cy="79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9"/>
            <p:cNvPicPr preferRelativeResize="0"/>
            <p:nvPr/>
          </p:nvPicPr>
          <p:blipFill rotWithShape="1">
            <a:blip r:embed="rId10">
              <a:alphaModFix/>
            </a:blip>
            <a:srcRect b="228" l="0" r="0" t="228"/>
            <a:stretch/>
          </p:blipFill>
          <p:spPr>
            <a:xfrm>
              <a:off x="6855200" y="3750396"/>
              <a:ext cx="624626" cy="6217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29"/>
          <p:cNvSpPr txBox="1"/>
          <p:nvPr/>
        </p:nvSpPr>
        <p:spPr>
          <a:xfrm>
            <a:off x="7342242" y="3090325"/>
            <a:ext cx="16524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 </a:t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" name="Google Shape;167;p29"/>
          <p:cNvSpPr txBox="1"/>
          <p:nvPr/>
        </p:nvSpPr>
        <p:spPr>
          <a:xfrm>
            <a:off x="572023" y="3078375"/>
            <a:ext cx="11877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" name="Google Shape;168;p29"/>
          <p:cNvSpPr txBox="1"/>
          <p:nvPr/>
        </p:nvSpPr>
        <p:spPr>
          <a:xfrm>
            <a:off x="2204227" y="3070850"/>
            <a:ext cx="12402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1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" name="Google Shape;169;p29"/>
          <p:cNvSpPr txBox="1"/>
          <p:nvPr/>
        </p:nvSpPr>
        <p:spPr>
          <a:xfrm>
            <a:off x="3897824" y="3070827"/>
            <a:ext cx="13608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   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" name="Google Shape;170;p29"/>
          <p:cNvSpPr txBox="1"/>
          <p:nvPr/>
        </p:nvSpPr>
        <p:spPr>
          <a:xfrm>
            <a:off x="1250689" y="4516625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</a:t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VMware</a:t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" name="Google Shape;171;p29"/>
          <p:cNvSpPr txBox="1"/>
          <p:nvPr/>
        </p:nvSpPr>
        <p:spPr>
          <a:xfrm>
            <a:off x="3008243" y="4516625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 </a:t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Hyper-V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72" name="Google Shape;172;p29"/>
          <p:cNvSpPr txBox="1"/>
          <p:nvPr/>
        </p:nvSpPr>
        <p:spPr>
          <a:xfrm>
            <a:off x="4678107" y="4516625"/>
            <a:ext cx="1707000" cy="45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latin typeface="Lato"/>
                <a:ea typeface="Lato"/>
                <a:cs typeface="Lato"/>
                <a:sym typeface="Lato"/>
              </a:rPr>
              <a:t>Cloud Backup</a:t>
            </a:r>
            <a:endParaRPr b="1"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Lato"/>
                <a:ea typeface="Lato"/>
                <a:cs typeface="Lato"/>
                <a:sym typeface="Lato"/>
              </a:rPr>
              <a:t> for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Microsoft </a:t>
            </a:r>
            <a:r>
              <a:rPr lang="en" sz="11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11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Windows</a:t>
            </a:r>
            <a:endParaRPr sz="1100"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173" name="Google Shape;173;p29"/>
          <p:cNvGrpSpPr/>
          <p:nvPr/>
        </p:nvGrpSpPr>
        <p:grpSpPr>
          <a:xfrm>
            <a:off x="1661930" y="3658445"/>
            <a:ext cx="802875" cy="799250"/>
            <a:chOff x="827970" y="2201120"/>
            <a:chExt cx="802876" cy="799249"/>
          </a:xfrm>
        </p:grpSpPr>
        <p:pic>
          <p:nvPicPr>
            <p:cNvPr id="174" name="Google Shape;174;p29"/>
            <p:cNvPicPr preferRelativeResize="0"/>
            <p:nvPr/>
          </p:nvPicPr>
          <p:blipFill rotWithShape="1">
            <a:blip r:embed="rId11">
              <a:alphaModFix/>
            </a:blip>
            <a:srcRect b="219" l="0" r="0" t="228"/>
            <a:stretch/>
          </p:blipFill>
          <p:spPr>
            <a:xfrm>
              <a:off x="827970" y="2201120"/>
              <a:ext cx="802876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9"/>
            <p:cNvPicPr preferRelativeResize="0"/>
            <p:nvPr/>
          </p:nvPicPr>
          <p:blipFill rotWithShape="1">
            <a:blip r:embed="rId12">
              <a:alphaModFix/>
            </a:blip>
            <a:srcRect b="228" l="0" r="0" t="228"/>
            <a:stretch/>
          </p:blipFill>
          <p:spPr>
            <a:xfrm>
              <a:off x="903158" y="2275994"/>
              <a:ext cx="652500" cy="6495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6" name="Google Shape;176;p29"/>
          <p:cNvGrpSpPr/>
          <p:nvPr/>
        </p:nvGrpSpPr>
        <p:grpSpPr>
          <a:xfrm>
            <a:off x="5116094" y="3658445"/>
            <a:ext cx="802875" cy="799250"/>
            <a:chOff x="4170565" y="2201120"/>
            <a:chExt cx="802875" cy="799249"/>
          </a:xfrm>
        </p:grpSpPr>
        <p:pic>
          <p:nvPicPr>
            <p:cNvPr id="177" name="Google Shape;177;p29"/>
            <p:cNvPicPr preferRelativeResize="0"/>
            <p:nvPr/>
          </p:nvPicPr>
          <p:blipFill rotWithShape="1">
            <a:blip r:embed="rId11">
              <a:alphaModFix/>
            </a:blip>
            <a:srcRect b="219" l="0" r="0" t="228"/>
            <a:stretch/>
          </p:blipFill>
          <p:spPr>
            <a:xfrm>
              <a:off x="4170565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8" name="Google Shape;178;p29"/>
            <p:cNvPicPr preferRelativeResize="0"/>
            <p:nvPr/>
          </p:nvPicPr>
          <p:blipFill rotWithShape="1">
            <a:blip r:embed="rId13">
              <a:alphaModFix/>
            </a:blip>
            <a:srcRect b="228" l="0" r="0" t="228"/>
            <a:stretch/>
          </p:blipFill>
          <p:spPr>
            <a:xfrm>
              <a:off x="4312768" y="2312627"/>
              <a:ext cx="542950" cy="5404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79" name="Google Shape;179;p29"/>
          <p:cNvGrpSpPr/>
          <p:nvPr/>
        </p:nvGrpSpPr>
        <p:grpSpPr>
          <a:xfrm>
            <a:off x="3355345" y="3658445"/>
            <a:ext cx="802875" cy="799250"/>
            <a:chOff x="2499267" y="2201120"/>
            <a:chExt cx="802875" cy="799249"/>
          </a:xfrm>
        </p:grpSpPr>
        <p:pic>
          <p:nvPicPr>
            <p:cNvPr id="180" name="Google Shape;180;p29"/>
            <p:cNvPicPr preferRelativeResize="0"/>
            <p:nvPr/>
          </p:nvPicPr>
          <p:blipFill rotWithShape="1">
            <a:blip r:embed="rId11">
              <a:alphaModFix/>
            </a:blip>
            <a:srcRect b="219" l="0" r="0" t="228"/>
            <a:stretch/>
          </p:blipFill>
          <p:spPr>
            <a:xfrm>
              <a:off x="2499267" y="2201120"/>
              <a:ext cx="802875" cy="7992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1" name="Google Shape;181;p29"/>
            <p:cNvPicPr preferRelativeResize="0"/>
            <p:nvPr/>
          </p:nvPicPr>
          <p:blipFill rotWithShape="1">
            <a:blip r:embed="rId14">
              <a:alphaModFix/>
            </a:blip>
            <a:srcRect b="228" l="0" r="0" t="228"/>
            <a:stretch/>
          </p:blipFill>
          <p:spPr>
            <a:xfrm>
              <a:off x="2612717" y="2314069"/>
              <a:ext cx="575976" cy="57335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2" name="Google Shape;182;p29"/>
          <p:cNvSpPr txBox="1"/>
          <p:nvPr/>
        </p:nvSpPr>
        <p:spPr>
          <a:xfrm>
            <a:off x="2425361" y="4429125"/>
            <a:ext cx="74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">
                <a:solidFill>
                  <a:srgbClr val="D7363A"/>
                </a:solidFill>
              </a:rPr>
              <a:t>(Coming Soon)</a:t>
            </a:r>
            <a:endParaRPr b="1" i="1" sz="600">
              <a:solidFill>
                <a:srgbClr val="D7363A"/>
              </a:solidFill>
            </a:endParaRPr>
          </a:p>
        </p:txBody>
      </p:sp>
      <p:sp>
        <p:nvSpPr>
          <p:cNvPr id="183" name="Google Shape;183;p29"/>
          <p:cNvSpPr txBox="1"/>
          <p:nvPr/>
        </p:nvSpPr>
        <p:spPr>
          <a:xfrm>
            <a:off x="4171165" y="4429125"/>
            <a:ext cx="74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">
                <a:solidFill>
                  <a:srgbClr val="D7363A"/>
                </a:solidFill>
              </a:rPr>
              <a:t>(Coming Soon)</a:t>
            </a:r>
            <a:endParaRPr b="1" i="1" sz="600">
              <a:solidFill>
                <a:srgbClr val="D7363A"/>
              </a:solidFill>
            </a:endParaRPr>
          </a:p>
        </p:txBody>
      </p:sp>
      <p:sp>
        <p:nvSpPr>
          <p:cNvPr id="184" name="Google Shape;184;p29"/>
          <p:cNvSpPr txBox="1"/>
          <p:nvPr/>
        </p:nvSpPr>
        <p:spPr>
          <a:xfrm>
            <a:off x="5855032" y="4429125"/>
            <a:ext cx="74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">
                <a:solidFill>
                  <a:srgbClr val="D7363A"/>
                </a:solidFill>
              </a:rPr>
              <a:t>(Coming Soon)</a:t>
            </a:r>
            <a:endParaRPr b="1" i="1" sz="600">
              <a:solidFill>
                <a:srgbClr val="D7363A"/>
              </a:solidFill>
            </a:endParaRPr>
          </a:p>
        </p:txBody>
      </p:sp>
      <p:sp>
        <p:nvSpPr>
          <p:cNvPr id="185" name="Google Shape;185;p29"/>
          <p:cNvSpPr txBox="1"/>
          <p:nvPr/>
        </p:nvSpPr>
        <p:spPr>
          <a:xfrm>
            <a:off x="7417802" y="4429125"/>
            <a:ext cx="7479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600">
                <a:solidFill>
                  <a:srgbClr val="D7363A"/>
                </a:solidFill>
              </a:rPr>
              <a:t>(Coming Soon)</a:t>
            </a:r>
            <a:endParaRPr b="1" i="1" sz="600">
              <a:solidFill>
                <a:srgbClr val="D7363A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0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0"/>
          <p:cNvSpPr txBox="1"/>
          <p:nvPr/>
        </p:nvSpPr>
        <p:spPr>
          <a:xfrm>
            <a:off x="185050" y="148550"/>
            <a:ext cx="85167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File &amp; Application Backup for </a:t>
            </a:r>
            <a:r>
              <a:rPr b="1" lang="en"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Windows, Linux &amp; Mac</a:t>
            </a:r>
            <a:endParaRPr b="1" sz="24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3" name="Google Shape;193;p30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94" name="Google Shape;194;p30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30"/>
          <p:cNvSpPr/>
          <p:nvPr/>
        </p:nvSpPr>
        <p:spPr>
          <a:xfrm>
            <a:off x="428025" y="1174800"/>
            <a:ext cx="4082700" cy="170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30"/>
          <p:cNvSpPr txBox="1"/>
          <p:nvPr/>
        </p:nvSpPr>
        <p:spPr>
          <a:xfrm>
            <a:off x="564025" y="1687323"/>
            <a:ext cx="38448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Cloud Backup for File Servers helps to protect your data across file servers of Windows, Linux with enterprise-level functionality.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Continuous Data Protection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Flexible Retention policies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Interruption-free Backup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7" name="Google Shape;197;p30"/>
          <p:cNvSpPr txBox="1"/>
          <p:nvPr/>
        </p:nvSpPr>
        <p:spPr>
          <a:xfrm>
            <a:off x="9431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Backup for </a:t>
            </a:r>
            <a:r>
              <a:rPr b="1" lang="en" sz="1000">
                <a:latin typeface="Lato"/>
                <a:ea typeface="Lato"/>
                <a:cs typeface="Lato"/>
                <a:sym typeface="Lato"/>
              </a:rPr>
              <a:t>File Servers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98" name="Google Shape;198;p30"/>
          <p:cNvCxnSpPr/>
          <p:nvPr/>
        </p:nvCxnSpPr>
        <p:spPr>
          <a:xfrm>
            <a:off x="4568064" y="1175432"/>
            <a:ext cx="0" cy="17229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99" name="Google Shape;199;p30"/>
          <p:cNvSpPr/>
          <p:nvPr/>
        </p:nvSpPr>
        <p:spPr>
          <a:xfrm>
            <a:off x="4619025" y="1174800"/>
            <a:ext cx="4082700" cy="170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0"/>
          <p:cNvSpPr txBox="1"/>
          <p:nvPr/>
        </p:nvSpPr>
        <p:spPr>
          <a:xfrm>
            <a:off x="4755025" y="1687323"/>
            <a:ext cx="38448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Cloud Backup for Endpoints ensures protection to critical data across your Windows &amp; Mac platforms at granular level.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High Backup Data Compression Ratio 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backup data anywhere anytime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Pre/Post Commands support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1" name="Google Shape;201;p30"/>
          <p:cNvSpPr txBox="1"/>
          <p:nvPr/>
        </p:nvSpPr>
        <p:spPr>
          <a:xfrm>
            <a:off x="51341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Backup for </a:t>
            </a:r>
            <a:r>
              <a:rPr b="1" lang="en" sz="1000">
                <a:latin typeface="Lato"/>
                <a:ea typeface="Lato"/>
                <a:cs typeface="Lato"/>
                <a:sym typeface="Lato"/>
              </a:rPr>
              <a:t>Endpoints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2" name="Google Shape;202;p30"/>
          <p:cNvSpPr/>
          <p:nvPr/>
        </p:nvSpPr>
        <p:spPr>
          <a:xfrm>
            <a:off x="2526246" y="2983189"/>
            <a:ext cx="4082700" cy="17031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30"/>
          <p:cNvSpPr txBox="1"/>
          <p:nvPr/>
        </p:nvSpPr>
        <p:spPr>
          <a:xfrm>
            <a:off x="2662246" y="3470539"/>
            <a:ext cx="3844800" cy="109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Cloud Backup for Applications enhances the data protection of your application servers, by backing up the application items granularly.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MS Exchange, SQL, SharePoint, Outlook and MySQL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 Highly secured Encryption and Compression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automatically into the application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30"/>
          <p:cNvSpPr txBox="1"/>
          <p:nvPr/>
        </p:nvSpPr>
        <p:spPr>
          <a:xfrm>
            <a:off x="3041371" y="3160864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Backup for </a:t>
            </a:r>
            <a:r>
              <a:rPr b="1" lang="en" sz="1000">
                <a:latin typeface="Lato"/>
                <a:ea typeface="Lato"/>
                <a:cs typeface="Lato"/>
                <a:sym typeface="Lato"/>
              </a:rPr>
              <a:t>Applications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5" name="Google Shape;205;p30"/>
          <p:cNvPicPr preferRelativeResize="0"/>
          <p:nvPr/>
        </p:nvPicPr>
        <p:blipFill rotWithShape="1">
          <a:blip r:embed="rId4">
            <a:alphaModFix/>
          </a:blip>
          <a:srcRect b="20025" l="9778" r="15805" t="19032"/>
          <a:stretch/>
        </p:blipFill>
        <p:spPr>
          <a:xfrm>
            <a:off x="2662250" y="3064503"/>
            <a:ext cx="424876" cy="3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0"/>
          <p:cNvPicPr preferRelativeResize="0"/>
          <p:nvPr/>
        </p:nvPicPr>
        <p:blipFill rotWithShape="1">
          <a:blip r:embed="rId5">
            <a:alphaModFix/>
          </a:blip>
          <a:srcRect b="19100" l="15287" r="16861" t="21190"/>
          <a:stretch/>
        </p:blipFill>
        <p:spPr>
          <a:xfrm>
            <a:off x="596675" y="1260359"/>
            <a:ext cx="395449" cy="3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0"/>
          <p:cNvPicPr preferRelativeResize="0"/>
          <p:nvPr/>
        </p:nvPicPr>
        <p:blipFill rotWithShape="1">
          <a:blip r:embed="rId6">
            <a:alphaModFix/>
          </a:blip>
          <a:srcRect b="17847" l="5807" r="4021" t="15105"/>
          <a:stretch/>
        </p:blipFill>
        <p:spPr>
          <a:xfrm>
            <a:off x="4696516" y="1270150"/>
            <a:ext cx="487800" cy="3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50" y="0"/>
            <a:ext cx="9144000" cy="51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1"/>
          <p:cNvSpPr/>
          <p:nvPr/>
        </p:nvSpPr>
        <p:spPr>
          <a:xfrm>
            <a:off x="750" y="741625"/>
            <a:ext cx="9144000" cy="4312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31"/>
          <p:cNvSpPr txBox="1"/>
          <p:nvPr/>
        </p:nvSpPr>
        <p:spPr>
          <a:xfrm>
            <a:off x="185050" y="72350"/>
            <a:ext cx="4453500" cy="43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rPr>
              <a:t>Backup for </a:t>
            </a:r>
            <a:r>
              <a:rPr b="1" lang="en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SaaS Applications </a:t>
            </a:r>
            <a:endParaRPr sz="18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15" name="Google Shape;215;p31"/>
          <p:cNvSpPr/>
          <p:nvPr/>
        </p:nvSpPr>
        <p:spPr>
          <a:xfrm>
            <a:off x="1500" y="4623470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216" name="Google Shape;216;p31"/>
          <p:cNvSpPr/>
          <p:nvPr/>
        </p:nvSpPr>
        <p:spPr>
          <a:xfrm rot="10800000">
            <a:off x="8800405" y="738913"/>
            <a:ext cx="344700" cy="432300"/>
          </a:xfrm>
          <a:prstGeom prst="rtTriangle">
            <a:avLst/>
          </a:prstGeom>
          <a:solidFill>
            <a:srgbClr val="DD222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7" name="Google Shape;217;p31"/>
          <p:cNvGrpSpPr/>
          <p:nvPr/>
        </p:nvGrpSpPr>
        <p:grpSpPr>
          <a:xfrm>
            <a:off x="2134950" y="4468025"/>
            <a:ext cx="4874100" cy="37500"/>
            <a:chOff x="2134950" y="4239425"/>
            <a:chExt cx="4874100" cy="37500"/>
          </a:xfrm>
        </p:grpSpPr>
        <p:cxnSp>
          <p:nvCxnSpPr>
            <p:cNvPr id="218" name="Google Shape;218;p31"/>
            <p:cNvCxnSpPr/>
            <p:nvPr/>
          </p:nvCxnSpPr>
          <p:spPr>
            <a:xfrm>
              <a:off x="2134950" y="4258175"/>
              <a:ext cx="4874100" cy="0"/>
            </a:xfrm>
            <a:prstGeom prst="straightConnector1">
              <a:avLst/>
            </a:prstGeom>
            <a:noFill/>
            <a:ln cap="flat" cmpd="sng" w="9525">
              <a:solidFill>
                <a:srgbClr val="DD222D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9" name="Google Shape;219;p31"/>
            <p:cNvSpPr/>
            <p:nvPr/>
          </p:nvSpPr>
          <p:spPr>
            <a:xfrm>
              <a:off x="4553250" y="4239425"/>
              <a:ext cx="37500" cy="37500"/>
            </a:xfrm>
            <a:prstGeom prst="rect">
              <a:avLst/>
            </a:prstGeom>
            <a:solidFill>
              <a:srgbClr val="DD222D"/>
            </a:solidFill>
            <a:ln cap="flat" cmpd="sng" w="9525">
              <a:solidFill>
                <a:srgbClr val="DD222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20" name="Google Shape;220;p31"/>
          <p:cNvSpPr/>
          <p:nvPr/>
        </p:nvSpPr>
        <p:spPr>
          <a:xfrm>
            <a:off x="428025" y="1174800"/>
            <a:ext cx="4082700" cy="249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1"/>
          <p:cNvSpPr txBox="1"/>
          <p:nvPr/>
        </p:nvSpPr>
        <p:spPr>
          <a:xfrm>
            <a:off x="566764" y="1719696"/>
            <a:ext cx="3844800" cy="165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Cloud Backup for Microsoft 365 is an robust solution that protects emails, contacts, calendar, &amp; one drive of Microsoft 365 by directly backing up to Vembu Cloud.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Entire Domain or Specific User Data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Recover Entire Mailbox or Individual Mails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Export to multiple formats like .PST, .EML, .VCF, .ICF, etc... 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OneDrive Business Folders with Folder Structure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Restore backup data either to same user or to different user account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1"/>
          <p:cNvSpPr txBox="1"/>
          <p:nvPr/>
        </p:nvSpPr>
        <p:spPr>
          <a:xfrm>
            <a:off x="9431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Backup for </a:t>
            </a:r>
            <a:r>
              <a:rPr b="1" lang="en" sz="1000">
                <a:latin typeface="Lato"/>
                <a:ea typeface="Lato"/>
                <a:cs typeface="Lato"/>
                <a:sym typeface="Lato"/>
              </a:rPr>
              <a:t>Microsoft 365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23" name="Google Shape;223;p31"/>
          <p:cNvCxnSpPr/>
          <p:nvPr/>
        </p:nvCxnSpPr>
        <p:spPr>
          <a:xfrm>
            <a:off x="4568064" y="1175432"/>
            <a:ext cx="0" cy="25080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24" name="Google Shape;224;p31"/>
          <p:cNvSpPr/>
          <p:nvPr/>
        </p:nvSpPr>
        <p:spPr>
          <a:xfrm>
            <a:off x="4619025" y="1174800"/>
            <a:ext cx="4082700" cy="24930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600000" dist="19050">
              <a:srgbClr val="000000">
                <a:alpha val="1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1"/>
          <p:cNvSpPr txBox="1"/>
          <p:nvPr/>
        </p:nvSpPr>
        <p:spPr>
          <a:xfrm>
            <a:off x="4755025" y="1567174"/>
            <a:ext cx="3844800" cy="177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Vembu Cloud Backup for Google Workspace is an effective solution that ensures protection of emails, contacts, calendar, &amp; G- drives by backing up to the Vembu Cloud.</a:t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Backup your entire Domain or select users manually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Data is secured over flight and at rest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Retain multiple copies of G-Drive files and retrieve them as you wish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Search and view the emails of the backed-up user  accounts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  <a:p>
            <a:pPr indent="-279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800"/>
              <a:buFont typeface="Lato"/>
              <a:buChar char="●"/>
            </a:pPr>
            <a:r>
              <a:rPr lang="en" sz="800">
                <a:solidFill>
                  <a:srgbClr val="434343"/>
                </a:solidFill>
                <a:latin typeface="Lato"/>
                <a:ea typeface="Lato"/>
                <a:cs typeface="Lato"/>
                <a:sym typeface="Lato"/>
              </a:rPr>
              <a:t>Detailed and reliable backup and recovery reports</a:t>
            </a:r>
            <a:endParaRPr sz="800">
              <a:solidFill>
                <a:srgbClr val="434343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6" name="Google Shape;226;p31"/>
          <p:cNvSpPr txBox="1"/>
          <p:nvPr/>
        </p:nvSpPr>
        <p:spPr>
          <a:xfrm>
            <a:off x="5134150" y="1352475"/>
            <a:ext cx="27531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Backup for </a:t>
            </a:r>
            <a:r>
              <a:rPr b="1" lang="en" sz="1000">
                <a:latin typeface="Lato"/>
                <a:ea typeface="Lato"/>
                <a:cs typeface="Lato"/>
                <a:sym typeface="Lato"/>
              </a:rPr>
              <a:t>Google Workspace</a:t>
            </a:r>
            <a:endParaRPr b="1"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7" name="Google Shape;227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7174" y="1248438"/>
            <a:ext cx="372825" cy="3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85338" y="1247642"/>
            <a:ext cx="372825" cy="372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32"/>
          <p:cNvGrpSpPr/>
          <p:nvPr/>
        </p:nvGrpSpPr>
        <p:grpSpPr>
          <a:xfrm>
            <a:off x="0" y="0"/>
            <a:ext cx="9145500" cy="5143600"/>
            <a:chOff x="0" y="0"/>
            <a:chExt cx="9145500" cy="5143600"/>
          </a:xfrm>
        </p:grpSpPr>
        <p:pic>
          <p:nvPicPr>
            <p:cNvPr id="234" name="Google Shape;234;p3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0"/>
              <a:ext cx="9144000" cy="5142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5" name="Google Shape;235;p32"/>
            <p:cNvSpPr/>
            <p:nvPr/>
          </p:nvSpPr>
          <p:spPr>
            <a:xfrm>
              <a:off x="2339700" y="1000"/>
              <a:ext cx="6805800" cy="5142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6" name="Google Shape;236;p32"/>
          <p:cNvSpPr/>
          <p:nvPr/>
        </p:nvSpPr>
        <p:spPr>
          <a:xfrm>
            <a:off x="2303800" y="128700"/>
            <a:ext cx="6683700" cy="4886100"/>
          </a:xfrm>
          <a:prstGeom prst="rect">
            <a:avLst/>
          </a:prstGeom>
          <a:noFill/>
          <a:ln cap="flat" cmpd="sng" w="9525">
            <a:solidFill>
              <a:srgbClr val="99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2"/>
          <p:cNvSpPr txBox="1"/>
          <p:nvPr/>
        </p:nvSpPr>
        <p:spPr>
          <a:xfrm>
            <a:off x="240561" y="4779475"/>
            <a:ext cx="1866000" cy="23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9900"/>
                </a:solidFill>
                <a:latin typeface="Lato Hairline"/>
                <a:ea typeface="Lato Hairline"/>
                <a:cs typeface="Lato Hairline"/>
                <a:sym typeface="Lato Hairline"/>
              </a:rPr>
              <a:t>Backup &amp; Disaster Recovery</a:t>
            </a:r>
            <a:endParaRPr sz="1100">
              <a:latin typeface="Lato Hairline"/>
              <a:ea typeface="Lato Hairline"/>
              <a:cs typeface="Lato Hairline"/>
              <a:sym typeface="Lato Hairline"/>
            </a:endParaRPr>
          </a:p>
        </p:txBody>
      </p:sp>
      <p:grpSp>
        <p:nvGrpSpPr>
          <p:cNvPr id="238" name="Google Shape;238;p32"/>
          <p:cNvGrpSpPr/>
          <p:nvPr/>
        </p:nvGrpSpPr>
        <p:grpSpPr>
          <a:xfrm>
            <a:off x="266328" y="1752700"/>
            <a:ext cx="2818572" cy="1638200"/>
            <a:chOff x="266328" y="1960493"/>
            <a:chExt cx="2818572" cy="1638200"/>
          </a:xfrm>
        </p:grpSpPr>
        <p:sp>
          <p:nvSpPr>
            <p:cNvPr id="239" name="Google Shape;239;p32"/>
            <p:cNvSpPr/>
            <p:nvPr/>
          </p:nvSpPr>
          <p:spPr>
            <a:xfrm>
              <a:off x="447900" y="2084893"/>
              <a:ext cx="2637000" cy="1513800"/>
            </a:xfrm>
            <a:prstGeom prst="rect">
              <a:avLst/>
            </a:prstGeom>
            <a:noFill/>
            <a:ln cap="flat" cmpd="sng" w="9525">
              <a:solidFill>
                <a:srgbClr val="F2012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40" name="Google Shape;240;p32"/>
            <p:cNvPicPr preferRelativeResize="0"/>
            <p:nvPr/>
          </p:nvPicPr>
          <p:blipFill rotWithShape="1">
            <a:blip r:embed="rId3">
              <a:alphaModFix/>
            </a:blip>
            <a:srcRect b="28748" l="15018" r="53791" t="28743"/>
            <a:stretch/>
          </p:blipFill>
          <p:spPr>
            <a:xfrm>
              <a:off x="272300" y="1960493"/>
              <a:ext cx="2706150" cy="1562924"/>
            </a:xfrm>
            <a:prstGeom prst="rect">
              <a:avLst/>
            </a:prstGeom>
            <a:noFill/>
            <a:ln>
              <a:noFill/>
            </a:ln>
            <a:effectLst>
              <a:outerShdw blurRad="285750" rotWithShape="0" algn="bl" dir="12600000" dist="152400">
                <a:srgbClr val="000000">
                  <a:alpha val="30000"/>
                </a:srgbClr>
              </a:outerShdw>
            </a:effectLst>
          </p:spPr>
        </p:pic>
        <p:sp>
          <p:nvSpPr>
            <p:cNvPr id="241" name="Google Shape;241;p32"/>
            <p:cNvSpPr txBox="1"/>
            <p:nvPr/>
          </p:nvSpPr>
          <p:spPr>
            <a:xfrm>
              <a:off x="266328" y="2236043"/>
              <a:ext cx="2775300" cy="7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Vembu Cloud BDR</a:t>
              </a:r>
              <a:r>
                <a:rPr b="1" lang="en" sz="36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  <a:r>
                <a:rPr lang="en" sz="1800">
                  <a:solidFill>
                    <a:srgbClr val="FFFFFF"/>
                  </a:solidFill>
                  <a:latin typeface="Lato Light"/>
                  <a:ea typeface="Lato Light"/>
                  <a:cs typeface="Lato Light"/>
                  <a:sym typeface="Lato Light"/>
                </a:rPr>
                <a:t>Architecture</a:t>
              </a:r>
              <a:endParaRPr sz="18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242" name="Google Shape;242;p32"/>
          <p:cNvGrpSpPr/>
          <p:nvPr/>
        </p:nvGrpSpPr>
        <p:grpSpPr>
          <a:xfrm>
            <a:off x="5141075" y="1840610"/>
            <a:ext cx="450600" cy="1687516"/>
            <a:chOff x="5217275" y="1930650"/>
            <a:chExt cx="450600" cy="1720200"/>
          </a:xfrm>
        </p:grpSpPr>
        <p:sp>
          <p:nvSpPr>
            <p:cNvPr id="243" name="Google Shape;243;p32"/>
            <p:cNvSpPr/>
            <p:nvPr/>
          </p:nvSpPr>
          <p:spPr>
            <a:xfrm rot="5400000">
              <a:off x="4582475" y="2565450"/>
              <a:ext cx="1720200" cy="450600"/>
            </a:xfrm>
            <a:prstGeom prst="triangle">
              <a:avLst>
                <a:gd fmla="val 50000" name="adj"/>
              </a:avLst>
            </a:prstGeom>
            <a:solidFill>
              <a:srgbClr val="F3F3F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grpSp>
          <p:nvGrpSpPr>
            <p:cNvPr id="244" name="Google Shape;244;p32"/>
            <p:cNvGrpSpPr/>
            <p:nvPr/>
          </p:nvGrpSpPr>
          <p:grpSpPr>
            <a:xfrm>
              <a:off x="5513058" y="2619035"/>
              <a:ext cx="81407" cy="343430"/>
              <a:chOff x="5589258" y="2391710"/>
              <a:chExt cx="81407" cy="343430"/>
            </a:xfrm>
          </p:grpSpPr>
          <p:cxnSp>
            <p:nvCxnSpPr>
              <p:cNvPr id="245" name="Google Shape;245;p32"/>
              <p:cNvCxnSpPr/>
              <p:nvPr/>
            </p:nvCxnSpPr>
            <p:spPr>
              <a:xfrm>
                <a:off x="5589258" y="2391710"/>
                <a:ext cx="81000" cy="172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6" name="Google Shape;246;p32"/>
              <p:cNvCxnSpPr/>
              <p:nvPr/>
            </p:nvCxnSpPr>
            <p:spPr>
              <a:xfrm flipH="1" rot="10800000">
                <a:off x="5589666" y="2562340"/>
                <a:ext cx="81000" cy="1728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D9D9D9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pic>
        <p:nvPicPr>
          <p:cNvPr id="247" name="Google Shape;24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1323" y="692961"/>
            <a:ext cx="595250" cy="595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32"/>
          <p:cNvGrpSpPr/>
          <p:nvPr/>
        </p:nvGrpSpPr>
        <p:grpSpPr>
          <a:xfrm>
            <a:off x="6368750" y="1683388"/>
            <a:ext cx="68400" cy="595244"/>
            <a:chOff x="7262256" y="2078625"/>
            <a:chExt cx="68400" cy="399600"/>
          </a:xfrm>
        </p:grpSpPr>
        <p:cxnSp>
          <p:nvCxnSpPr>
            <p:cNvPr id="249" name="Google Shape;249;p32"/>
            <p:cNvCxnSpPr>
              <a:endCxn id="250" idx="0"/>
            </p:cNvCxnSpPr>
            <p:nvPr/>
          </p:nvCxnSpPr>
          <p:spPr>
            <a:xfrm flipH="1" rot="10800000">
              <a:off x="7296484" y="2078625"/>
              <a:ext cx="300" cy="399600"/>
            </a:xfrm>
            <a:prstGeom prst="straightConnector1">
              <a:avLst/>
            </a:prstGeom>
            <a:noFill/>
            <a:ln cap="flat" cmpd="sng" w="9525">
              <a:solidFill>
                <a:srgbClr val="CCCCCC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50" name="Google Shape;250;p32"/>
            <p:cNvSpPr/>
            <p:nvPr/>
          </p:nvSpPr>
          <p:spPr>
            <a:xfrm>
              <a:off x="7262256" y="2078625"/>
              <a:ext cx="68400" cy="62100"/>
            </a:xfrm>
            <a:prstGeom prst="triangle">
              <a:avLst>
                <a:gd fmla="val 50479" name="adj"/>
              </a:avLst>
            </a:pr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1" name="Google Shape;251;p32"/>
          <p:cNvSpPr txBox="1"/>
          <p:nvPr/>
        </p:nvSpPr>
        <p:spPr>
          <a:xfrm>
            <a:off x="5949677" y="1305255"/>
            <a:ext cx="9450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Vembu Portal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700">
                <a:latin typeface="Lato"/>
                <a:ea typeface="Lato"/>
                <a:cs typeface="Lato"/>
                <a:sym typeface="Lato"/>
              </a:rPr>
              <a:t>(For Licensing)</a:t>
            </a:r>
            <a:endParaRPr i="1" sz="7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2" name="Google Shape;252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73475" y="2136079"/>
            <a:ext cx="1195275" cy="1195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3" name="Google Shape;253;p32"/>
          <p:cNvGrpSpPr/>
          <p:nvPr/>
        </p:nvGrpSpPr>
        <p:grpSpPr>
          <a:xfrm>
            <a:off x="3210550" y="1595615"/>
            <a:ext cx="1980758" cy="2104861"/>
            <a:chOff x="3210550" y="1748015"/>
            <a:chExt cx="1980758" cy="2104861"/>
          </a:xfrm>
        </p:grpSpPr>
        <p:grpSp>
          <p:nvGrpSpPr>
            <p:cNvPr id="254" name="Google Shape;254;p32"/>
            <p:cNvGrpSpPr/>
            <p:nvPr/>
          </p:nvGrpSpPr>
          <p:grpSpPr>
            <a:xfrm>
              <a:off x="3210550" y="1748015"/>
              <a:ext cx="1980758" cy="2104861"/>
              <a:chOff x="3286767" y="1385450"/>
              <a:chExt cx="1980758" cy="2028000"/>
            </a:xfrm>
          </p:grpSpPr>
          <p:sp>
            <p:nvSpPr>
              <p:cNvPr id="255" name="Google Shape;255;p32"/>
              <p:cNvSpPr/>
              <p:nvPr/>
            </p:nvSpPr>
            <p:spPr>
              <a:xfrm>
                <a:off x="3364406" y="1385450"/>
                <a:ext cx="1899600" cy="20280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rgbClr val="EFEFEF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57150" rotWithShape="0" algn="bl" dir="600000" dist="19050">
                  <a:srgbClr val="000000">
                    <a:alpha val="11000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32"/>
              <p:cNvSpPr txBox="1"/>
              <p:nvPr/>
            </p:nvSpPr>
            <p:spPr>
              <a:xfrm>
                <a:off x="3401075" y="2350207"/>
                <a:ext cx="1816200" cy="226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>
                    <a:latin typeface="Lato"/>
                    <a:ea typeface="Lato"/>
                    <a:cs typeface="Lato"/>
                    <a:sym typeface="Lato"/>
                  </a:rPr>
                  <a:t>File Servers /Endpoints / Applications</a:t>
                </a:r>
                <a:endParaRPr sz="700"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grpSp>
            <p:nvGrpSpPr>
              <p:cNvPr id="257" name="Google Shape;257;p32"/>
              <p:cNvGrpSpPr/>
              <p:nvPr/>
            </p:nvGrpSpPr>
            <p:grpSpPr>
              <a:xfrm>
                <a:off x="3286767" y="2748564"/>
                <a:ext cx="1712594" cy="603402"/>
                <a:chOff x="3226716" y="4096878"/>
                <a:chExt cx="1712594" cy="603402"/>
              </a:xfrm>
            </p:grpSpPr>
            <p:pic>
              <p:nvPicPr>
                <p:cNvPr id="258" name="Google Shape;258;p32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3430402" y="4106056"/>
                  <a:ext cx="548638" cy="548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59" name="Google Shape;259;p32"/>
                <p:cNvSpPr txBox="1"/>
                <p:nvPr/>
              </p:nvSpPr>
              <p:spPr>
                <a:xfrm>
                  <a:off x="3226716" y="4573980"/>
                  <a:ext cx="945000" cy="126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700">
                      <a:latin typeface="Lato"/>
                      <a:ea typeface="Lato"/>
                      <a:cs typeface="Lato"/>
                      <a:sym typeface="Lato"/>
                    </a:rPr>
                    <a:t>Microsoft </a:t>
                  </a:r>
                  <a:r>
                    <a:rPr lang="en" sz="700">
                      <a:latin typeface="Lato"/>
                      <a:ea typeface="Lato"/>
                      <a:cs typeface="Lato"/>
                      <a:sym typeface="Lato"/>
                    </a:rPr>
                    <a:t>365</a:t>
                  </a:r>
                  <a:endParaRPr sz="700">
                    <a:latin typeface="Lato"/>
                    <a:ea typeface="Lato"/>
                    <a:cs typeface="Lato"/>
                    <a:sym typeface="Lato"/>
                  </a:endParaRPr>
                </a:p>
              </p:txBody>
            </p:sp>
            <p:pic>
              <p:nvPicPr>
                <p:cNvPr id="260" name="Google Shape;260;p32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4390672" y="4096878"/>
                  <a:ext cx="548638" cy="5486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cxnSp>
            <p:nvCxnSpPr>
              <p:cNvPr id="261" name="Google Shape;261;p32"/>
              <p:cNvCxnSpPr/>
              <p:nvPr/>
            </p:nvCxnSpPr>
            <p:spPr>
              <a:xfrm>
                <a:off x="3374225" y="2765539"/>
                <a:ext cx="18933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EFEFEF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62" name="Google Shape;262;p32"/>
            <p:cNvGrpSpPr/>
            <p:nvPr/>
          </p:nvGrpSpPr>
          <p:grpSpPr>
            <a:xfrm>
              <a:off x="3316898" y="1905151"/>
              <a:ext cx="1826268" cy="923902"/>
              <a:chOff x="3341019" y="3503761"/>
              <a:chExt cx="1826268" cy="923902"/>
            </a:xfrm>
          </p:grpSpPr>
          <p:pic>
            <p:nvPicPr>
              <p:cNvPr id="263" name="Google Shape;263;p32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3341019" y="3503761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4" name="Google Shape;264;p32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3766896" y="3503784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5" name="Google Shape;265;p32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4192773" y="3522198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6" name="Google Shape;266;p32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4618650" y="3879025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7" name="Google Shape;267;p32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4618650" y="3503772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8" name="Google Shape;268;p32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766896" y="3879025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69" name="Google Shape;269;p32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4192773" y="3879025"/>
                <a:ext cx="548638" cy="548638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70" name="Google Shape;270;p32"/>
              <p:cNvPicPr preferRelativeResize="0"/>
              <p:nvPr/>
            </p:nvPicPr>
            <p:blipFill rotWithShape="1">
              <a:blip r:embed="rId15">
                <a:alphaModFix/>
              </a:blip>
              <a:srcRect b="0" l="0" r="0" t="0"/>
              <a:stretch/>
            </p:blipFill>
            <p:spPr>
              <a:xfrm>
                <a:off x="3341019" y="3879025"/>
                <a:ext cx="548637" cy="548637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71" name="Google Shape;271;p32"/>
          <p:cNvSpPr txBox="1"/>
          <p:nvPr/>
        </p:nvSpPr>
        <p:spPr>
          <a:xfrm>
            <a:off x="5847446" y="3069817"/>
            <a:ext cx="1361400" cy="22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Vembu Cloud BDR</a:t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Lato"/>
                <a:ea typeface="Lato"/>
                <a:cs typeface="Lato"/>
                <a:sym typeface="Lato"/>
              </a:rPr>
              <a:t>Suite</a:t>
            </a:r>
            <a:endParaRPr sz="900"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72" name="Google Shape;272;p32"/>
          <p:cNvCxnSpPr/>
          <p:nvPr/>
        </p:nvCxnSpPr>
        <p:spPr>
          <a:xfrm flipH="1" rot="10800000">
            <a:off x="4171475" y="2895673"/>
            <a:ext cx="300" cy="39960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73" name="Google Shape;273;p32"/>
          <p:cNvSpPr txBox="1"/>
          <p:nvPr/>
        </p:nvSpPr>
        <p:spPr>
          <a:xfrm>
            <a:off x="4167500" y="3509596"/>
            <a:ext cx="1042800" cy="13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Lato"/>
                <a:ea typeface="Lato"/>
                <a:cs typeface="Lato"/>
                <a:sym typeface="Lato"/>
              </a:rPr>
              <a:t>Google Workspace</a:t>
            </a:r>
            <a:endParaRPr sz="7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5" cy="514315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3"/>
          <p:cNvSpPr txBox="1"/>
          <p:nvPr/>
        </p:nvSpPr>
        <p:spPr>
          <a:xfrm>
            <a:off x="1832400" y="2142450"/>
            <a:ext cx="5479200" cy="85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Vembu  Cloud BDR Suite</a:t>
            </a:r>
            <a:endParaRPr b="1" sz="36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Lato Light"/>
                <a:ea typeface="Lato Light"/>
                <a:cs typeface="Lato Light"/>
                <a:sym typeface="Lato Light"/>
              </a:rPr>
              <a:t>Key features</a:t>
            </a:r>
            <a:endParaRPr sz="3600">
              <a:solidFill>
                <a:srgbClr val="FFFFF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