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3"/>
    <p:sldMasterId id="214748367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Lato"/>
      <p:regular r:id="rId30"/>
      <p:bold r:id="rId31"/>
      <p:italic r:id="rId32"/>
      <p:boldItalic r:id="rId33"/>
    </p:embeddedFont>
    <p:embeddedFont>
      <p:font typeface="Lato Light"/>
      <p:regular r:id="rId34"/>
      <p:bold r:id="rId35"/>
      <p:italic r:id="rId36"/>
      <p:boldItalic r:id="rId37"/>
    </p:embeddedFont>
    <p:embeddedFont>
      <p:font typeface="Lato Hairline"/>
      <p:regular r:id="rId38"/>
      <p:bold r:id="rId39"/>
      <p:italic r:id="rId40"/>
      <p:boldItalic r:id="rId41"/>
    </p:embeddedFont>
    <p:embeddedFont>
      <p:font typeface="Open Sans Light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atoHairline-italic.fntdata"/><Relationship Id="rId20" Type="http://schemas.openxmlformats.org/officeDocument/2006/relationships/slide" Target="slides/slide15.xml"/><Relationship Id="rId42" Type="http://schemas.openxmlformats.org/officeDocument/2006/relationships/font" Target="fonts/OpenSansLight-regular.fntdata"/><Relationship Id="rId41" Type="http://schemas.openxmlformats.org/officeDocument/2006/relationships/font" Target="fonts/LatoHairline-boldItalic.fntdata"/><Relationship Id="rId22" Type="http://schemas.openxmlformats.org/officeDocument/2006/relationships/slide" Target="slides/slide17.xml"/><Relationship Id="rId44" Type="http://schemas.openxmlformats.org/officeDocument/2006/relationships/font" Target="fonts/OpenSansLight-italic.fntdata"/><Relationship Id="rId21" Type="http://schemas.openxmlformats.org/officeDocument/2006/relationships/slide" Target="slides/slide16.xml"/><Relationship Id="rId43" Type="http://schemas.openxmlformats.org/officeDocument/2006/relationships/font" Target="fonts/OpenSansLight-bold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schemas.openxmlformats.org/officeDocument/2006/relationships/font" Target="fonts/OpenSansLight-boldItalic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ato-bold.fntdata"/><Relationship Id="rId30" Type="http://schemas.openxmlformats.org/officeDocument/2006/relationships/font" Target="fonts/Lato-regular.fntdata"/><Relationship Id="rId11" Type="http://schemas.openxmlformats.org/officeDocument/2006/relationships/slide" Target="slides/slide6.xml"/><Relationship Id="rId33" Type="http://schemas.openxmlformats.org/officeDocument/2006/relationships/font" Target="fonts/Lato-boldItalic.fntdata"/><Relationship Id="rId10" Type="http://schemas.openxmlformats.org/officeDocument/2006/relationships/slide" Target="slides/slide5.xml"/><Relationship Id="rId32" Type="http://schemas.openxmlformats.org/officeDocument/2006/relationships/font" Target="fonts/Lato-italic.fntdata"/><Relationship Id="rId13" Type="http://schemas.openxmlformats.org/officeDocument/2006/relationships/slide" Target="slides/slide8.xml"/><Relationship Id="rId35" Type="http://schemas.openxmlformats.org/officeDocument/2006/relationships/font" Target="fonts/LatoLight-bold.fntdata"/><Relationship Id="rId12" Type="http://schemas.openxmlformats.org/officeDocument/2006/relationships/slide" Target="slides/slide7.xml"/><Relationship Id="rId34" Type="http://schemas.openxmlformats.org/officeDocument/2006/relationships/font" Target="fonts/LatoLight-regular.fntdata"/><Relationship Id="rId15" Type="http://schemas.openxmlformats.org/officeDocument/2006/relationships/slide" Target="slides/slide10.xml"/><Relationship Id="rId37" Type="http://schemas.openxmlformats.org/officeDocument/2006/relationships/font" Target="fonts/LatoLight-boldItalic.fntdata"/><Relationship Id="rId14" Type="http://schemas.openxmlformats.org/officeDocument/2006/relationships/slide" Target="slides/slide9.xml"/><Relationship Id="rId36" Type="http://schemas.openxmlformats.org/officeDocument/2006/relationships/font" Target="fonts/LatoLight-italic.fntdata"/><Relationship Id="rId17" Type="http://schemas.openxmlformats.org/officeDocument/2006/relationships/slide" Target="slides/slide12.xml"/><Relationship Id="rId39" Type="http://schemas.openxmlformats.org/officeDocument/2006/relationships/font" Target="fonts/LatoHairline-bold.fntdata"/><Relationship Id="rId16" Type="http://schemas.openxmlformats.org/officeDocument/2006/relationships/slide" Target="slides/slide11.xml"/><Relationship Id="rId38" Type="http://schemas.openxmlformats.org/officeDocument/2006/relationships/font" Target="fonts/LatoHairline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eb231a1160_0_13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eb231a1160_0_1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eb231a1160_0_15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eb231a1160_0_15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eb231a1160_0_16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eb231a1160_0_16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eb231a1160_0_16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eb231a1160_0_16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eb231a1160_0_26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eb231a1160_0_26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eb231a1160_0_27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eb231a1160_0_27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eb231a1160_0_17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eb231a1160_0_17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eb231a1160_0_17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eb231a1160_0_17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eb231a1160_0_18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eb231a1160_0_18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eb231a1160_0_18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eb231a1160_0_18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eb4e1b94b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eb4e1b94b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005d604ab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005d604ab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b4e1b94b6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b4e1b94b6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1005d604abc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1005d604abc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eb3edaa9ad_1_4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eb3edaa9ad_1_4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ec1e138df6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ec1e138df6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eb231a1160_0_25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eb231a1160_0_25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eb231a1160_0_13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eb231a1160_0_1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ec1972e72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ec1972e72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eb55b4f4bd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eb55b4f4bd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eb231a1160_0_13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eb231a1160_0_1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eb231a1160_0_14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eb231a1160_0_1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ec1972e72f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ec1972e72f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eb231a1160_0_15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eb231a1160_0_1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lt2"/>
                </a:solidFill>
              </a:defRPr>
            </a:lvl1pPr>
            <a:lvl2pPr lvl="1" rtl="0" algn="r">
              <a:buNone/>
              <a:defRPr sz="1000">
                <a:solidFill>
                  <a:schemeClr val="lt2"/>
                </a:solidFill>
              </a:defRPr>
            </a:lvl2pPr>
            <a:lvl3pPr lvl="2" rtl="0" algn="r">
              <a:buNone/>
              <a:defRPr sz="1000">
                <a:solidFill>
                  <a:schemeClr val="lt2"/>
                </a:solidFill>
              </a:defRPr>
            </a:lvl3pPr>
            <a:lvl4pPr lvl="3" rtl="0" algn="r">
              <a:buNone/>
              <a:defRPr sz="1000">
                <a:solidFill>
                  <a:schemeClr val="lt2"/>
                </a:solidFill>
              </a:defRPr>
            </a:lvl4pPr>
            <a:lvl5pPr lvl="4" rtl="0" algn="r">
              <a:buNone/>
              <a:defRPr sz="1000">
                <a:solidFill>
                  <a:schemeClr val="lt2"/>
                </a:solidFill>
              </a:defRPr>
            </a:lvl5pPr>
            <a:lvl6pPr lvl="5" rtl="0" algn="r">
              <a:buNone/>
              <a:defRPr sz="1000">
                <a:solidFill>
                  <a:schemeClr val="lt2"/>
                </a:solidFill>
              </a:defRPr>
            </a:lvl6pPr>
            <a:lvl7pPr lvl="6" rtl="0" algn="r">
              <a:buNone/>
              <a:defRPr sz="1000">
                <a:solidFill>
                  <a:schemeClr val="lt2"/>
                </a:solidFill>
              </a:defRPr>
            </a:lvl7pPr>
            <a:lvl8pPr lvl="7" rtl="0" algn="r">
              <a:buNone/>
              <a:defRPr sz="1000">
                <a:solidFill>
                  <a:schemeClr val="lt2"/>
                </a:solidFill>
              </a:defRPr>
            </a:lvl8pPr>
            <a:lvl9pPr lvl="8" rtl="0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Relationship Id="rId4" Type="http://schemas.openxmlformats.org/officeDocument/2006/relationships/image" Target="../media/image34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Relationship Id="rId4" Type="http://schemas.openxmlformats.org/officeDocument/2006/relationships/image" Target="../media/image48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Relationship Id="rId4" Type="http://schemas.openxmlformats.org/officeDocument/2006/relationships/image" Target="../media/image24.png"/><Relationship Id="rId5" Type="http://schemas.openxmlformats.org/officeDocument/2006/relationships/image" Target="../media/image34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Relationship Id="rId4" Type="http://schemas.openxmlformats.org/officeDocument/2006/relationships/image" Target="../media/image34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4.pn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38.png"/><Relationship Id="rId10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6.png"/><Relationship Id="rId4" Type="http://schemas.openxmlformats.org/officeDocument/2006/relationships/image" Target="../media/image40.png"/><Relationship Id="rId9" Type="http://schemas.openxmlformats.org/officeDocument/2006/relationships/hyperlink" Target="https://www.google.com/imgres?imgurl=https%3A%2F%2Fst4.depositphotos.com%2F2927609%2F19670%2Fv%2F1600%2Fdepositphotos_196709206-stock-illustration-wire-plug-socket-vector-illustration.jpg&amp;imgrefurl=https%3A%2F%2Fdepositphotos.com%2F196709206%2Fstock-illustration-wire-plug-socket-vector-illustration.html&amp;tbnid=IVMJXY5sUmX1BM&amp;vet=12ahUKEwj709DYvZvxAhXFBisKHYJDCOUQMygJegUIARDmAQ..i&amp;docid=d1Xq1lgCw-EHYM&amp;w=1600&amp;h=1700&amp;q=plug%20socket%20vector%20image&amp;safe=strict&amp;ved=2ahUKEwj709DYvZvxAhXFBisKHYJDCOUQMygJegUIARDmAQ" TargetMode="External"/><Relationship Id="rId5" Type="http://schemas.openxmlformats.org/officeDocument/2006/relationships/image" Target="../media/image29.png"/><Relationship Id="rId6" Type="http://schemas.openxmlformats.org/officeDocument/2006/relationships/image" Target="../media/image33.png"/><Relationship Id="rId7" Type="http://schemas.openxmlformats.org/officeDocument/2006/relationships/image" Target="../media/image31.png"/><Relationship Id="rId8" Type="http://schemas.openxmlformats.org/officeDocument/2006/relationships/image" Target="../media/image35.png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image" Target="../media/image47.png"/><Relationship Id="rId10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6.png"/><Relationship Id="rId4" Type="http://schemas.openxmlformats.org/officeDocument/2006/relationships/image" Target="../media/image40.png"/><Relationship Id="rId9" Type="http://schemas.openxmlformats.org/officeDocument/2006/relationships/hyperlink" Target="https://www.google.com/imgres?imgurl=https%3A%2F%2Fst4.depositphotos.com%2F2927609%2F19670%2Fv%2F1600%2Fdepositphotos_196709206-stock-illustration-wire-plug-socket-vector-illustration.jpg&amp;imgrefurl=https%3A%2F%2Fdepositphotos.com%2F196709206%2Fstock-illustration-wire-plug-socket-vector-illustration.html&amp;tbnid=IVMJXY5sUmX1BM&amp;vet=12ahUKEwj709DYvZvxAhXFBisKHYJDCOUQMygJegUIARDmAQ..i&amp;docid=d1Xq1lgCw-EHYM&amp;w=1600&amp;h=1700&amp;q=plug%20socket%20vector%20image&amp;safe=strict&amp;ved=2ahUKEwj709DYvZvxAhXFBisKHYJDCOUQMygJegUIARDmAQ" TargetMode="External"/><Relationship Id="rId5" Type="http://schemas.openxmlformats.org/officeDocument/2006/relationships/image" Target="../media/image39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46.png"/><Relationship Id="rId10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6.png"/><Relationship Id="rId4" Type="http://schemas.openxmlformats.org/officeDocument/2006/relationships/image" Target="../media/image40.png"/><Relationship Id="rId9" Type="http://schemas.openxmlformats.org/officeDocument/2006/relationships/image" Target="../media/image51.png"/><Relationship Id="rId5" Type="http://schemas.openxmlformats.org/officeDocument/2006/relationships/image" Target="../media/image55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hyperlink" Target="https://www.google.com/imgres?imgurl=https%3A%2F%2Fst4.depositphotos.com%2F2927609%2F19670%2Fv%2F1600%2Fdepositphotos_196709206-stock-illustration-wire-plug-socket-vector-illustration.jpg&amp;imgrefurl=https%3A%2F%2Fdepositphotos.com%2F196709206%2Fstock-illustration-wire-plug-socket-vector-illustration.html&amp;tbnid=IVMJXY5sUmX1BM&amp;vet=12ahUKEwj709DYvZvxAhXFBisKHYJDCOUQMygJegUIARDmAQ..i&amp;docid=d1Xq1lgCw-EHYM&amp;w=1600&amp;h=1700&amp;q=plug%20socket%20vector%20image&amp;safe=strict&amp;ved=2ahUKEwj709DYvZvxAhXFBisKHYJDCOUQMygJegUIARDmAQ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30.png"/><Relationship Id="rId6" Type="http://schemas.openxmlformats.org/officeDocument/2006/relationships/image" Target="../media/image1.png"/><Relationship Id="rId7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0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44.png"/><Relationship Id="rId5" Type="http://schemas.openxmlformats.org/officeDocument/2006/relationships/image" Target="../media/image21.png"/><Relationship Id="rId6" Type="http://schemas.openxmlformats.org/officeDocument/2006/relationships/image" Target="../media/image23.png"/><Relationship Id="rId7" Type="http://schemas.openxmlformats.org/officeDocument/2006/relationships/image" Target="../media/image22.png"/><Relationship Id="rId8" Type="http://schemas.openxmlformats.org/officeDocument/2006/relationships/image" Target="../media/image4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1.png"/><Relationship Id="rId4" Type="http://schemas.openxmlformats.org/officeDocument/2006/relationships/image" Target="../media/image5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8.png"/><Relationship Id="rId4" Type="http://schemas.openxmlformats.org/officeDocument/2006/relationships/image" Target="../media/image5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4.png"/><Relationship Id="rId4" Type="http://schemas.openxmlformats.org/officeDocument/2006/relationships/hyperlink" Target="mailto:vembu-support@vembu.com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7.png"/><Relationship Id="rId10" Type="http://schemas.openxmlformats.org/officeDocument/2006/relationships/image" Target="../media/image18.png"/><Relationship Id="rId13" Type="http://schemas.openxmlformats.org/officeDocument/2006/relationships/image" Target="../media/image16.png"/><Relationship Id="rId1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2.png"/><Relationship Id="rId4" Type="http://schemas.openxmlformats.org/officeDocument/2006/relationships/image" Target="../media/image6.png"/><Relationship Id="rId9" Type="http://schemas.openxmlformats.org/officeDocument/2006/relationships/image" Target="../media/image14.png"/><Relationship Id="rId5" Type="http://schemas.openxmlformats.org/officeDocument/2006/relationships/image" Target="../media/image8.png"/><Relationship Id="rId6" Type="http://schemas.openxmlformats.org/officeDocument/2006/relationships/image" Target="../media/image11.png"/><Relationship Id="rId7" Type="http://schemas.openxmlformats.org/officeDocument/2006/relationships/image" Target="../media/image10.png"/><Relationship Id="rId8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Relationship Id="rId4" Type="http://schemas.openxmlformats.org/officeDocument/2006/relationships/image" Target="../media/image15.png"/><Relationship Id="rId5" Type="http://schemas.openxmlformats.org/officeDocument/2006/relationships/image" Target="../media/image13.png"/><Relationship Id="rId6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Relationship Id="rId4" Type="http://schemas.openxmlformats.org/officeDocument/2006/relationships/image" Target="../media/image19.png"/><Relationship Id="rId5" Type="http://schemas.openxmlformats.org/officeDocument/2006/relationships/image" Target="../media/image21.png"/><Relationship Id="rId6" Type="http://schemas.openxmlformats.org/officeDocument/2006/relationships/image" Target="../media/image23.png"/><Relationship Id="rId7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57"/>
            <a:ext cx="9144000" cy="51425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34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240" name="Google Shape;240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1" name="Google Shape;241;p34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2" name="Google Shape;242;p34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243" name="Google Shape;243;p34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34"/>
          <p:cNvSpPr txBox="1"/>
          <p:nvPr/>
        </p:nvSpPr>
        <p:spPr>
          <a:xfrm>
            <a:off x="3222525" y="716905"/>
            <a:ext cx="51084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This deployment is recommended for large environments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Setup BDR Backup Server in your local environment and backup via LAN 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Send a  copy of backup data to your secondary datacenter via LAN/WAN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Ensure a disaster-resistant environment by installing the Vembu Offsite DR Server in your secondary datacenter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45" name="Google Shape;245;p34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246" name="Google Shape;246;p34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47" name="Google Shape;247;p34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248" name="Google Shape;248;p34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9" name="Google Shape;249;p34"/>
          <p:cNvSpPr txBox="1"/>
          <p:nvPr/>
        </p:nvSpPr>
        <p:spPr>
          <a:xfrm>
            <a:off x="378270" y="20021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Hybrid Deployment</a:t>
            </a: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Scenario 1 (Offsite DR)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0" name="Google Shape;250;p34"/>
          <p:cNvSpPr txBox="1"/>
          <p:nvPr/>
        </p:nvSpPr>
        <p:spPr>
          <a:xfrm>
            <a:off x="6677479" y="3906498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Offsite DR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51" name="Google Shape;251;p34"/>
          <p:cNvGrpSpPr/>
          <p:nvPr/>
        </p:nvGrpSpPr>
        <p:grpSpPr>
          <a:xfrm rot="-5400000">
            <a:off x="6477077" y="3209978"/>
            <a:ext cx="61115" cy="835120"/>
            <a:chOff x="7655291" y="3737671"/>
            <a:chExt cx="72300" cy="551125"/>
          </a:xfrm>
        </p:grpSpPr>
        <p:cxnSp>
          <p:nvCxnSpPr>
            <p:cNvPr id="252" name="Google Shape;252;p34"/>
            <p:cNvCxnSpPr/>
            <p:nvPr/>
          </p:nvCxnSpPr>
          <p:spPr>
            <a:xfrm rot="5400000">
              <a:off x="7416846" y="4011571"/>
              <a:ext cx="5478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253" name="Google Shape;253;p34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54" name="Google Shape;254;p34"/>
          <p:cNvPicPr preferRelativeResize="0"/>
          <p:nvPr/>
        </p:nvPicPr>
        <p:blipFill rotWithShape="1">
          <a:blip r:embed="rId4">
            <a:alphaModFix/>
          </a:blip>
          <a:srcRect b="15227" l="16275" r="16275" t="15241"/>
          <a:stretch/>
        </p:blipFill>
        <p:spPr>
          <a:xfrm>
            <a:off x="7059979" y="3219838"/>
            <a:ext cx="659700" cy="680038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4"/>
          <p:cNvSpPr txBox="1"/>
          <p:nvPr/>
        </p:nvSpPr>
        <p:spPr>
          <a:xfrm>
            <a:off x="5968149" y="3397175"/>
            <a:ext cx="9132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LAN/WAN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6" name="Google Shape;256;p34"/>
          <p:cNvSpPr txBox="1"/>
          <p:nvPr/>
        </p:nvSpPr>
        <p:spPr>
          <a:xfrm>
            <a:off x="4952163" y="3906498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Backup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57" name="Google Shape;257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34663" y="3123293"/>
            <a:ext cx="659700" cy="65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36019" y="2662167"/>
            <a:ext cx="1010478" cy="1010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36019" y="3583727"/>
            <a:ext cx="1010478" cy="1010463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4"/>
          <p:cNvSpPr txBox="1"/>
          <p:nvPr/>
        </p:nvSpPr>
        <p:spPr>
          <a:xfrm>
            <a:off x="4452190" y="3397175"/>
            <a:ext cx="7734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LAN / WAN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61" name="Google Shape;261;p34"/>
          <p:cNvGrpSpPr/>
          <p:nvPr/>
        </p:nvGrpSpPr>
        <p:grpSpPr>
          <a:xfrm rot="-5400000">
            <a:off x="4213575" y="3057191"/>
            <a:ext cx="917254" cy="1141809"/>
            <a:chOff x="7191700" y="3704903"/>
            <a:chExt cx="998100" cy="730057"/>
          </a:xfrm>
        </p:grpSpPr>
        <p:grpSp>
          <p:nvGrpSpPr>
            <p:cNvPr id="262" name="Google Shape;262;p34"/>
            <p:cNvGrpSpPr/>
            <p:nvPr/>
          </p:nvGrpSpPr>
          <p:grpSpPr>
            <a:xfrm>
              <a:off x="7191700" y="3704903"/>
              <a:ext cx="998100" cy="235812"/>
              <a:chOff x="7191700" y="3704775"/>
              <a:chExt cx="998100" cy="334200"/>
            </a:xfrm>
          </p:grpSpPr>
          <p:grpSp>
            <p:nvGrpSpPr>
              <p:cNvPr id="263" name="Google Shape;263;p34"/>
              <p:cNvGrpSpPr/>
              <p:nvPr/>
            </p:nvGrpSpPr>
            <p:grpSpPr>
              <a:xfrm>
                <a:off x="7193175" y="3704775"/>
                <a:ext cx="990588" cy="334200"/>
                <a:chOff x="7184163" y="3704775"/>
                <a:chExt cx="990588" cy="334200"/>
              </a:xfrm>
            </p:grpSpPr>
            <p:cxnSp>
              <p:nvCxnSpPr>
                <p:cNvPr id="264" name="Google Shape;264;p34"/>
                <p:cNvCxnSpPr/>
                <p:nvPr/>
              </p:nvCxnSpPr>
              <p:spPr>
                <a:xfrm>
                  <a:off x="7184163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65" name="Google Shape;265;p34"/>
                <p:cNvCxnSpPr/>
                <p:nvPr/>
              </p:nvCxnSpPr>
              <p:spPr>
                <a:xfrm>
                  <a:off x="8174751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266" name="Google Shape;266;p34"/>
              <p:cNvCxnSpPr/>
              <p:nvPr/>
            </p:nvCxnSpPr>
            <p:spPr>
              <a:xfrm flipH="1" rot="10800000">
                <a:off x="7191700" y="4035850"/>
                <a:ext cx="998100" cy="3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267" name="Google Shape;267;p34"/>
            <p:cNvCxnSpPr/>
            <p:nvPr/>
          </p:nvCxnSpPr>
          <p:spPr>
            <a:xfrm rot="5400000">
              <a:off x="7438063" y="4178764"/>
              <a:ext cx="5052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268" name="Google Shape;268;p34"/>
            <p:cNvSpPr/>
            <p:nvPr/>
          </p:nvSpPr>
          <p:spPr>
            <a:xfrm flipH="1" rot="10800000">
              <a:off x="7655291" y="4381860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oogle Shape;273;p35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274" name="Google Shape;274;p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5" name="Google Shape;275;p35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6" name="Google Shape;276;p35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277" name="Google Shape;277;p35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78" name="Google Shape;278;p35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279" name="Google Shape;279;p35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80" name="Google Shape;280;p35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281" name="Google Shape;281;p35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2" name="Google Shape;282;p35"/>
          <p:cNvSpPr txBox="1"/>
          <p:nvPr/>
        </p:nvSpPr>
        <p:spPr>
          <a:xfrm>
            <a:off x="378270" y="20021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Hybrid Deployment</a:t>
            </a: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Scenario 2 (Cloud DR)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3" name="Google Shape;283;p35"/>
          <p:cNvSpPr txBox="1"/>
          <p:nvPr/>
        </p:nvSpPr>
        <p:spPr>
          <a:xfrm>
            <a:off x="6664425" y="3906498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Cloud DR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84" name="Google Shape;284;p35"/>
          <p:cNvGrpSpPr/>
          <p:nvPr/>
        </p:nvGrpSpPr>
        <p:grpSpPr>
          <a:xfrm rot="-5400000">
            <a:off x="6477077" y="3209978"/>
            <a:ext cx="61115" cy="835120"/>
            <a:chOff x="7655291" y="3737671"/>
            <a:chExt cx="72300" cy="551125"/>
          </a:xfrm>
        </p:grpSpPr>
        <p:cxnSp>
          <p:nvCxnSpPr>
            <p:cNvPr id="285" name="Google Shape;285;p35"/>
            <p:cNvCxnSpPr/>
            <p:nvPr/>
          </p:nvCxnSpPr>
          <p:spPr>
            <a:xfrm rot="5400000">
              <a:off x="7416846" y="4011571"/>
              <a:ext cx="5478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286" name="Google Shape;286;p35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7" name="Google Shape;287;p35"/>
          <p:cNvSpPr txBox="1"/>
          <p:nvPr/>
        </p:nvSpPr>
        <p:spPr>
          <a:xfrm>
            <a:off x="5968149" y="3397175"/>
            <a:ext cx="9132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WAN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8" name="Google Shape;288;p35"/>
          <p:cNvPicPr preferRelativeResize="0"/>
          <p:nvPr/>
        </p:nvPicPr>
        <p:blipFill rotWithShape="1">
          <a:blip r:embed="rId4">
            <a:alphaModFix/>
          </a:blip>
          <a:srcRect b="17826" l="11796" r="11803" t="17819"/>
          <a:stretch/>
        </p:blipFill>
        <p:spPr>
          <a:xfrm>
            <a:off x="6951337" y="3170686"/>
            <a:ext cx="850875" cy="7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5"/>
          <p:cNvSpPr txBox="1"/>
          <p:nvPr/>
        </p:nvSpPr>
        <p:spPr>
          <a:xfrm>
            <a:off x="3222525" y="716905"/>
            <a:ext cx="51084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This deployment is recommended for small and medium environments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Setup BDR Backup Server in your local environment and backup via LAN 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Send a  copy of backup data to Vembu Cloud via WAN connection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Ensure a disaster-resistant environment by signing up for Vembu Cloud DR</a:t>
            </a:r>
            <a:endParaRPr sz="1000"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0" name="Google Shape;290;p35"/>
          <p:cNvSpPr txBox="1"/>
          <p:nvPr/>
        </p:nvSpPr>
        <p:spPr>
          <a:xfrm>
            <a:off x="4952163" y="3906498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Backup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91" name="Google Shape;291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34663" y="3123293"/>
            <a:ext cx="659700" cy="65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36019" y="2662167"/>
            <a:ext cx="1010478" cy="1010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36019" y="3583727"/>
            <a:ext cx="1010478" cy="1010463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5"/>
          <p:cNvSpPr txBox="1"/>
          <p:nvPr/>
        </p:nvSpPr>
        <p:spPr>
          <a:xfrm>
            <a:off x="4452190" y="3397175"/>
            <a:ext cx="7734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LAN / WAN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95" name="Google Shape;295;p35"/>
          <p:cNvGrpSpPr/>
          <p:nvPr/>
        </p:nvGrpSpPr>
        <p:grpSpPr>
          <a:xfrm rot="-5400000">
            <a:off x="4213575" y="3057191"/>
            <a:ext cx="917254" cy="1141809"/>
            <a:chOff x="7191700" y="3704903"/>
            <a:chExt cx="998100" cy="730057"/>
          </a:xfrm>
        </p:grpSpPr>
        <p:grpSp>
          <p:nvGrpSpPr>
            <p:cNvPr id="296" name="Google Shape;296;p35"/>
            <p:cNvGrpSpPr/>
            <p:nvPr/>
          </p:nvGrpSpPr>
          <p:grpSpPr>
            <a:xfrm>
              <a:off x="7191700" y="3704903"/>
              <a:ext cx="998100" cy="235812"/>
              <a:chOff x="7191700" y="3704775"/>
              <a:chExt cx="998100" cy="334200"/>
            </a:xfrm>
          </p:grpSpPr>
          <p:grpSp>
            <p:nvGrpSpPr>
              <p:cNvPr id="297" name="Google Shape;297;p35"/>
              <p:cNvGrpSpPr/>
              <p:nvPr/>
            </p:nvGrpSpPr>
            <p:grpSpPr>
              <a:xfrm>
                <a:off x="7193175" y="3704775"/>
                <a:ext cx="990588" cy="334200"/>
                <a:chOff x="7184163" y="3704775"/>
                <a:chExt cx="990588" cy="334200"/>
              </a:xfrm>
            </p:grpSpPr>
            <p:cxnSp>
              <p:nvCxnSpPr>
                <p:cNvPr id="298" name="Google Shape;298;p35"/>
                <p:cNvCxnSpPr/>
                <p:nvPr/>
              </p:nvCxnSpPr>
              <p:spPr>
                <a:xfrm>
                  <a:off x="7184163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99" name="Google Shape;299;p35"/>
                <p:cNvCxnSpPr/>
                <p:nvPr/>
              </p:nvCxnSpPr>
              <p:spPr>
                <a:xfrm>
                  <a:off x="8174751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300" name="Google Shape;300;p35"/>
              <p:cNvCxnSpPr/>
              <p:nvPr/>
            </p:nvCxnSpPr>
            <p:spPr>
              <a:xfrm flipH="1" rot="10800000">
                <a:off x="7191700" y="4035850"/>
                <a:ext cx="998100" cy="3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301" name="Google Shape;301;p35"/>
            <p:cNvCxnSpPr/>
            <p:nvPr/>
          </p:nvCxnSpPr>
          <p:spPr>
            <a:xfrm rot="5400000">
              <a:off x="7438063" y="4178764"/>
              <a:ext cx="5052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302" name="Google Shape;302;p35"/>
            <p:cNvSpPr/>
            <p:nvPr/>
          </p:nvSpPr>
          <p:spPr>
            <a:xfrm flipH="1" rot="10800000">
              <a:off x="7655291" y="4381860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Google Shape;307;p36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308" name="Google Shape;308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9" name="Google Shape;309;p36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0" name="Google Shape;310;p36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311" name="Google Shape;311;p36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36"/>
          <p:cNvSpPr txBox="1"/>
          <p:nvPr/>
        </p:nvSpPr>
        <p:spPr>
          <a:xfrm>
            <a:off x="3222525" y="910980"/>
            <a:ext cx="5108400" cy="110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Cloud Service Providers can host Vembu Offsite DR Server in their data center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They can have a copy of backup data from the  Vembu BDR Backup Servers to their data center over WAN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13" name="Google Shape;313;p36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314" name="Google Shape;314;p36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15" name="Google Shape;315;p36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316" name="Google Shape;316;p36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7" name="Google Shape;317;p36"/>
          <p:cNvSpPr txBox="1"/>
          <p:nvPr/>
        </p:nvSpPr>
        <p:spPr>
          <a:xfrm>
            <a:off x="378270" y="20021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Offsite (or) Remote</a:t>
            </a: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Deployment (CSP)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8" name="Google Shape;318;p36"/>
          <p:cNvSpPr txBox="1"/>
          <p:nvPr/>
        </p:nvSpPr>
        <p:spPr>
          <a:xfrm>
            <a:off x="6813929" y="3906498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Offsite DR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19" name="Google Shape;319;p36"/>
          <p:cNvGrpSpPr/>
          <p:nvPr/>
        </p:nvGrpSpPr>
        <p:grpSpPr>
          <a:xfrm rot="-5400000">
            <a:off x="6477077" y="3209978"/>
            <a:ext cx="61115" cy="835120"/>
            <a:chOff x="7655291" y="3737671"/>
            <a:chExt cx="72300" cy="551125"/>
          </a:xfrm>
        </p:grpSpPr>
        <p:cxnSp>
          <p:nvCxnSpPr>
            <p:cNvPr id="320" name="Google Shape;320;p36"/>
            <p:cNvCxnSpPr/>
            <p:nvPr/>
          </p:nvCxnSpPr>
          <p:spPr>
            <a:xfrm rot="5400000">
              <a:off x="7416846" y="4011571"/>
              <a:ext cx="5478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321" name="Google Shape;321;p36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2" name="Google Shape;322;p36"/>
          <p:cNvSpPr txBox="1"/>
          <p:nvPr/>
        </p:nvSpPr>
        <p:spPr>
          <a:xfrm>
            <a:off x="5968149" y="3397175"/>
            <a:ext cx="9132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WAN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3" name="Google Shape;323;p36"/>
          <p:cNvSpPr txBox="1"/>
          <p:nvPr/>
        </p:nvSpPr>
        <p:spPr>
          <a:xfrm>
            <a:off x="5216951" y="2797925"/>
            <a:ext cx="835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Customer Site</a:t>
            </a:r>
            <a:endParaRPr b="1" sz="8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4" name="Google Shape;324;p36"/>
          <p:cNvSpPr txBox="1"/>
          <p:nvPr/>
        </p:nvSpPr>
        <p:spPr>
          <a:xfrm>
            <a:off x="6555029" y="2797925"/>
            <a:ext cx="1942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Cloud Service Provider - Data Center</a:t>
            </a:r>
            <a:endParaRPr b="1" sz="8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25" name="Google Shape;325;p36"/>
          <p:cNvGrpSpPr/>
          <p:nvPr/>
        </p:nvGrpSpPr>
        <p:grpSpPr>
          <a:xfrm>
            <a:off x="6838904" y="2655471"/>
            <a:ext cx="1374751" cy="1374725"/>
            <a:chOff x="6829341" y="2696292"/>
            <a:chExt cx="1374751" cy="1374725"/>
          </a:xfrm>
        </p:grpSpPr>
        <p:pic>
          <p:nvPicPr>
            <p:cNvPr id="326" name="Google Shape;326;p3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829341" y="2696292"/>
              <a:ext cx="1374751" cy="1374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7" name="Google Shape;327;p36"/>
            <p:cNvPicPr preferRelativeResize="0"/>
            <p:nvPr/>
          </p:nvPicPr>
          <p:blipFill rotWithShape="1">
            <a:blip r:embed="rId5">
              <a:alphaModFix/>
            </a:blip>
            <a:srcRect b="15227" l="16275" r="16275" t="15241"/>
            <a:stretch/>
          </p:blipFill>
          <p:spPr>
            <a:xfrm>
              <a:off x="7241004" y="3265422"/>
              <a:ext cx="659700" cy="6800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8" name="Google Shape;328;p36"/>
          <p:cNvSpPr txBox="1"/>
          <p:nvPr/>
        </p:nvSpPr>
        <p:spPr>
          <a:xfrm>
            <a:off x="4952163" y="3906498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Backup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29" name="Google Shape;329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34663" y="3123293"/>
            <a:ext cx="659700" cy="65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36019" y="2662167"/>
            <a:ext cx="1010478" cy="1010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236019" y="3583727"/>
            <a:ext cx="1010478" cy="1010463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6"/>
          <p:cNvSpPr txBox="1"/>
          <p:nvPr/>
        </p:nvSpPr>
        <p:spPr>
          <a:xfrm>
            <a:off x="4452190" y="3397175"/>
            <a:ext cx="7734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LAN / WAN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33" name="Google Shape;333;p36"/>
          <p:cNvGrpSpPr/>
          <p:nvPr/>
        </p:nvGrpSpPr>
        <p:grpSpPr>
          <a:xfrm rot="-5400000">
            <a:off x="4213575" y="3057191"/>
            <a:ext cx="917254" cy="1141809"/>
            <a:chOff x="7191700" y="3704903"/>
            <a:chExt cx="998100" cy="730057"/>
          </a:xfrm>
        </p:grpSpPr>
        <p:grpSp>
          <p:nvGrpSpPr>
            <p:cNvPr id="334" name="Google Shape;334;p36"/>
            <p:cNvGrpSpPr/>
            <p:nvPr/>
          </p:nvGrpSpPr>
          <p:grpSpPr>
            <a:xfrm>
              <a:off x="7191700" y="3704903"/>
              <a:ext cx="998100" cy="235812"/>
              <a:chOff x="7191700" y="3704775"/>
              <a:chExt cx="998100" cy="334200"/>
            </a:xfrm>
          </p:grpSpPr>
          <p:grpSp>
            <p:nvGrpSpPr>
              <p:cNvPr id="335" name="Google Shape;335;p36"/>
              <p:cNvGrpSpPr/>
              <p:nvPr/>
            </p:nvGrpSpPr>
            <p:grpSpPr>
              <a:xfrm>
                <a:off x="7193175" y="3704775"/>
                <a:ext cx="990588" cy="334200"/>
                <a:chOff x="7184163" y="3704775"/>
                <a:chExt cx="990588" cy="334200"/>
              </a:xfrm>
            </p:grpSpPr>
            <p:cxnSp>
              <p:nvCxnSpPr>
                <p:cNvPr id="336" name="Google Shape;336;p36"/>
                <p:cNvCxnSpPr/>
                <p:nvPr/>
              </p:nvCxnSpPr>
              <p:spPr>
                <a:xfrm>
                  <a:off x="7184163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37" name="Google Shape;337;p36"/>
                <p:cNvCxnSpPr/>
                <p:nvPr/>
              </p:nvCxnSpPr>
              <p:spPr>
                <a:xfrm>
                  <a:off x="8174751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338" name="Google Shape;338;p36"/>
              <p:cNvCxnSpPr/>
              <p:nvPr/>
            </p:nvCxnSpPr>
            <p:spPr>
              <a:xfrm flipH="1" rot="10800000">
                <a:off x="7191700" y="4035850"/>
                <a:ext cx="998100" cy="3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339" name="Google Shape;339;p36"/>
            <p:cNvCxnSpPr/>
            <p:nvPr/>
          </p:nvCxnSpPr>
          <p:spPr>
            <a:xfrm rot="5400000">
              <a:off x="7438063" y="4178764"/>
              <a:ext cx="5052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340" name="Google Shape;340;p36"/>
            <p:cNvSpPr/>
            <p:nvPr/>
          </p:nvSpPr>
          <p:spPr>
            <a:xfrm flipH="1" rot="10800000">
              <a:off x="7655291" y="4381860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7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346" name="Google Shape;346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7" name="Google Shape;347;p37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8" name="Google Shape;348;p37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349" name="Google Shape;349;p37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37"/>
          <p:cNvSpPr txBox="1"/>
          <p:nvPr/>
        </p:nvSpPr>
        <p:spPr>
          <a:xfrm>
            <a:off x="3222525" y="910980"/>
            <a:ext cx="5108400" cy="110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Setup Vembu BDR Backup Server and Vembu Offsite DR Server in remote office as well as branch office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Sync backup data between both the locations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51" name="Google Shape;351;p37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352" name="Google Shape;352;p37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53" name="Google Shape;353;p37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354" name="Google Shape;354;p37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5" name="Google Shape;355;p37"/>
          <p:cNvSpPr txBox="1"/>
          <p:nvPr/>
        </p:nvSpPr>
        <p:spPr>
          <a:xfrm>
            <a:off x="378270" y="20783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Remote office</a:t>
            </a:r>
            <a:endParaRPr b="1"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Branch office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56" name="Google Shape;356;p37"/>
          <p:cNvGrpSpPr/>
          <p:nvPr/>
        </p:nvGrpSpPr>
        <p:grpSpPr>
          <a:xfrm>
            <a:off x="4799763" y="2585884"/>
            <a:ext cx="3472458" cy="2114680"/>
            <a:chOff x="5028363" y="2585884"/>
            <a:chExt cx="3472458" cy="2114680"/>
          </a:xfrm>
        </p:grpSpPr>
        <p:pic>
          <p:nvPicPr>
            <p:cNvPr id="357" name="Google Shape;357;p37"/>
            <p:cNvPicPr preferRelativeResize="0"/>
            <p:nvPr/>
          </p:nvPicPr>
          <p:blipFill rotWithShape="1">
            <a:blip r:embed="rId4">
              <a:alphaModFix/>
            </a:blip>
            <a:srcRect b="15227" l="16275" r="16275" t="15241"/>
            <a:stretch/>
          </p:blipFill>
          <p:spPr>
            <a:xfrm>
              <a:off x="7458621" y="2873828"/>
              <a:ext cx="659700" cy="6800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8" name="Google Shape;358;p37"/>
            <p:cNvSpPr txBox="1"/>
            <p:nvPr/>
          </p:nvSpPr>
          <p:spPr>
            <a:xfrm>
              <a:off x="7076121" y="4409936"/>
              <a:ext cx="1424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980000"/>
                  </a:solidFill>
                  <a:latin typeface="Lato"/>
                  <a:ea typeface="Lato"/>
                  <a:cs typeface="Lato"/>
                  <a:sym typeface="Lato"/>
                </a:rPr>
                <a:t>Vembu Offsite DR Server</a:t>
              </a:r>
              <a:endParaRPr b="1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359" name="Google Shape;359;p37"/>
            <p:cNvPicPr preferRelativeResize="0"/>
            <p:nvPr/>
          </p:nvPicPr>
          <p:blipFill rotWithShape="1">
            <a:blip r:embed="rId4">
              <a:alphaModFix/>
            </a:blip>
            <a:srcRect b="15227" l="16275" r="16275" t="15241"/>
            <a:stretch/>
          </p:blipFill>
          <p:spPr>
            <a:xfrm>
              <a:off x="7458621" y="3732023"/>
              <a:ext cx="659700" cy="6800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0" name="Google Shape;360;p37"/>
            <p:cNvSpPr txBox="1"/>
            <p:nvPr/>
          </p:nvSpPr>
          <p:spPr>
            <a:xfrm>
              <a:off x="7076121" y="2595871"/>
              <a:ext cx="1424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980000"/>
                  </a:solidFill>
                  <a:latin typeface="Lato"/>
                  <a:ea typeface="Lato"/>
                  <a:cs typeface="Lato"/>
                  <a:sym typeface="Lato"/>
                </a:rPr>
                <a:t>Vembu Offsite DR Server</a:t>
              </a:r>
              <a:endParaRPr b="1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361" name="Google Shape;361;p37"/>
            <p:cNvCxnSpPr>
              <a:endCxn id="359" idx="1"/>
            </p:cNvCxnSpPr>
            <p:nvPr/>
          </p:nvCxnSpPr>
          <p:spPr>
            <a:xfrm>
              <a:off x="6070521" y="3184042"/>
              <a:ext cx="1388100" cy="8880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cxnSp>
          <p:nvCxnSpPr>
            <p:cNvPr id="362" name="Google Shape;362;p37"/>
            <p:cNvCxnSpPr>
              <a:stCxn id="357" idx="1"/>
              <a:endCxn id="363" idx="3"/>
            </p:cNvCxnSpPr>
            <p:nvPr/>
          </p:nvCxnSpPr>
          <p:spPr>
            <a:xfrm flipH="1">
              <a:off x="6070521" y="3213846"/>
              <a:ext cx="1388100" cy="8844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364" name="Google Shape;364;p37"/>
            <p:cNvSpPr/>
            <p:nvPr/>
          </p:nvSpPr>
          <p:spPr>
            <a:xfrm flipH="1" rot="6945193">
              <a:off x="6292938" y="3210005"/>
              <a:ext cx="66284" cy="40655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 flipH="1" rot="6589688">
              <a:off x="7155617" y="3997644"/>
              <a:ext cx="66333" cy="40804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 flipH="1" rot="3568906">
              <a:off x="6351161" y="4000860"/>
              <a:ext cx="66166" cy="40749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 flipH="1" rot="3833989">
              <a:off x="7131220" y="3226484"/>
              <a:ext cx="66145" cy="40787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68" name="Google Shape;368;p3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410863" y="2844150"/>
              <a:ext cx="659700" cy="659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9" name="Google Shape;369;p3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410863" y="3758550"/>
              <a:ext cx="659700" cy="659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0" name="Google Shape;370;p37"/>
            <p:cNvSpPr txBox="1"/>
            <p:nvPr/>
          </p:nvSpPr>
          <p:spPr>
            <a:xfrm>
              <a:off x="5028363" y="4423664"/>
              <a:ext cx="1424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980000"/>
                  </a:solidFill>
                  <a:latin typeface="Lato"/>
                  <a:ea typeface="Lato"/>
                  <a:cs typeface="Lato"/>
                  <a:sym typeface="Lato"/>
                </a:rPr>
                <a:t>Vembu BDR Backup Server</a:t>
              </a:r>
              <a:endParaRPr b="1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1" name="Google Shape;371;p37"/>
            <p:cNvSpPr txBox="1"/>
            <p:nvPr/>
          </p:nvSpPr>
          <p:spPr>
            <a:xfrm>
              <a:off x="5028363" y="2585884"/>
              <a:ext cx="1424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980000"/>
                  </a:solidFill>
                  <a:latin typeface="Lato"/>
                  <a:ea typeface="Lato"/>
                  <a:cs typeface="Lato"/>
                  <a:sym typeface="Lato"/>
                </a:rPr>
                <a:t>Vembu BDR Backup Server</a:t>
              </a:r>
              <a:endParaRPr b="1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372" name="Google Shape;372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36019" y="2662167"/>
            <a:ext cx="1010478" cy="1010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36019" y="3583727"/>
            <a:ext cx="1010478" cy="1010463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37"/>
          <p:cNvSpPr txBox="1"/>
          <p:nvPr/>
        </p:nvSpPr>
        <p:spPr>
          <a:xfrm>
            <a:off x="4452190" y="3397175"/>
            <a:ext cx="7734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LAN / WAN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75" name="Google Shape;375;p37"/>
          <p:cNvGrpSpPr/>
          <p:nvPr/>
        </p:nvGrpSpPr>
        <p:grpSpPr>
          <a:xfrm rot="-5400000">
            <a:off x="4213575" y="3057191"/>
            <a:ext cx="917254" cy="1141809"/>
            <a:chOff x="7191700" y="3704903"/>
            <a:chExt cx="998100" cy="730057"/>
          </a:xfrm>
        </p:grpSpPr>
        <p:grpSp>
          <p:nvGrpSpPr>
            <p:cNvPr id="376" name="Google Shape;376;p37"/>
            <p:cNvGrpSpPr/>
            <p:nvPr/>
          </p:nvGrpSpPr>
          <p:grpSpPr>
            <a:xfrm>
              <a:off x="7191700" y="3704903"/>
              <a:ext cx="998100" cy="235812"/>
              <a:chOff x="7191700" y="3704775"/>
              <a:chExt cx="998100" cy="334200"/>
            </a:xfrm>
          </p:grpSpPr>
          <p:grpSp>
            <p:nvGrpSpPr>
              <p:cNvPr id="377" name="Google Shape;377;p37"/>
              <p:cNvGrpSpPr/>
              <p:nvPr/>
            </p:nvGrpSpPr>
            <p:grpSpPr>
              <a:xfrm>
                <a:off x="7193175" y="3704775"/>
                <a:ext cx="990588" cy="334200"/>
                <a:chOff x="7184163" y="3704775"/>
                <a:chExt cx="990588" cy="334200"/>
              </a:xfrm>
            </p:grpSpPr>
            <p:cxnSp>
              <p:nvCxnSpPr>
                <p:cNvPr id="378" name="Google Shape;378;p37"/>
                <p:cNvCxnSpPr/>
                <p:nvPr/>
              </p:nvCxnSpPr>
              <p:spPr>
                <a:xfrm>
                  <a:off x="7184163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79" name="Google Shape;379;p37"/>
                <p:cNvCxnSpPr/>
                <p:nvPr/>
              </p:nvCxnSpPr>
              <p:spPr>
                <a:xfrm>
                  <a:off x="8174751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380" name="Google Shape;380;p37"/>
              <p:cNvCxnSpPr/>
              <p:nvPr/>
            </p:nvCxnSpPr>
            <p:spPr>
              <a:xfrm flipH="1" rot="10800000">
                <a:off x="7191700" y="4035850"/>
                <a:ext cx="998100" cy="3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381" name="Google Shape;381;p37"/>
            <p:cNvCxnSpPr/>
            <p:nvPr/>
          </p:nvCxnSpPr>
          <p:spPr>
            <a:xfrm rot="5400000">
              <a:off x="7438063" y="4178764"/>
              <a:ext cx="5052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382" name="Google Shape;382;p37"/>
            <p:cNvSpPr/>
            <p:nvPr/>
          </p:nvSpPr>
          <p:spPr>
            <a:xfrm flipH="1" rot="10800000">
              <a:off x="7655291" y="4381860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" name="Google Shape;387;p38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388" name="Google Shape;388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9" name="Google Shape;389;p38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0" name="Google Shape;390;p38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391" name="Google Shape;391;p38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38"/>
          <p:cNvSpPr txBox="1"/>
          <p:nvPr/>
        </p:nvSpPr>
        <p:spPr>
          <a:xfrm>
            <a:off x="3222525" y="793100"/>
            <a:ext cx="5108400" cy="110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You can easily scale up the backup server when backup load increases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Backup requests will be equally shared between each backup server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93" name="Google Shape;393;p38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394" name="Google Shape;394;p38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95" name="Google Shape;395;p38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396" name="Google Shape;396;p38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7" name="Google Shape;397;p38"/>
          <p:cNvSpPr txBox="1"/>
          <p:nvPr/>
        </p:nvSpPr>
        <p:spPr>
          <a:xfrm>
            <a:off x="378270" y="20783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Backup Server</a:t>
            </a:r>
            <a:endParaRPr b="1"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Clustering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>
            <a:off x="4799763" y="2585884"/>
            <a:ext cx="2948700" cy="2114680"/>
            <a:chOff x="5028363" y="2585884"/>
            <a:chExt cx="2948700" cy="2114680"/>
          </a:xfrm>
        </p:grpSpPr>
        <p:pic>
          <p:nvPicPr>
            <p:cNvPr id="399" name="Google Shape;399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410863" y="2844150"/>
              <a:ext cx="659700" cy="659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0" name="Google Shape;400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410863" y="3758550"/>
              <a:ext cx="659700" cy="659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1" name="Google Shape;401;p38"/>
            <p:cNvSpPr txBox="1"/>
            <p:nvPr/>
          </p:nvSpPr>
          <p:spPr>
            <a:xfrm>
              <a:off x="5028363" y="4423664"/>
              <a:ext cx="1424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980000"/>
                  </a:solidFill>
                  <a:latin typeface="Lato"/>
                  <a:ea typeface="Lato"/>
                  <a:cs typeface="Lato"/>
                  <a:sym typeface="Lato"/>
                </a:rPr>
                <a:t>Vembu BDR Backup Server</a:t>
              </a:r>
              <a:endParaRPr b="1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2" name="Google Shape;402;p38"/>
            <p:cNvSpPr txBox="1"/>
            <p:nvPr/>
          </p:nvSpPr>
          <p:spPr>
            <a:xfrm>
              <a:off x="5028363" y="2585884"/>
              <a:ext cx="1424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980000"/>
                  </a:solidFill>
                  <a:latin typeface="Lato"/>
                  <a:ea typeface="Lato"/>
                  <a:cs typeface="Lato"/>
                  <a:sym typeface="Lato"/>
                </a:rPr>
                <a:t>Vembu BDR Backup Server</a:t>
              </a:r>
              <a:endParaRPr b="1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403" name="Google Shape;403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934863" y="2844150"/>
              <a:ext cx="659700" cy="659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4" name="Google Shape;404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934863" y="3758550"/>
              <a:ext cx="659700" cy="659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5" name="Google Shape;405;p38"/>
            <p:cNvSpPr txBox="1"/>
            <p:nvPr/>
          </p:nvSpPr>
          <p:spPr>
            <a:xfrm>
              <a:off x="6552363" y="4423664"/>
              <a:ext cx="1424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980000"/>
                  </a:solidFill>
                  <a:latin typeface="Lato"/>
                  <a:ea typeface="Lato"/>
                  <a:cs typeface="Lato"/>
                  <a:sym typeface="Lato"/>
                </a:rPr>
                <a:t>Vembu BDR Backup Server</a:t>
              </a:r>
              <a:endParaRPr b="1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6" name="Google Shape;406;p38"/>
            <p:cNvSpPr txBox="1"/>
            <p:nvPr/>
          </p:nvSpPr>
          <p:spPr>
            <a:xfrm>
              <a:off x="6552363" y="2585884"/>
              <a:ext cx="1424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980000"/>
                  </a:solidFill>
                  <a:latin typeface="Lato"/>
                  <a:ea typeface="Lato"/>
                  <a:cs typeface="Lato"/>
                  <a:sym typeface="Lato"/>
                </a:rPr>
                <a:t>Vembu BDR Backup Server</a:t>
              </a:r>
              <a:endParaRPr b="1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7" name="Google Shape;407;p38"/>
            <p:cNvSpPr/>
            <p:nvPr/>
          </p:nvSpPr>
          <p:spPr>
            <a:xfrm>
              <a:off x="6079893" y="3343019"/>
              <a:ext cx="840000" cy="8400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08" name="Google Shape;408;p38"/>
            <p:cNvGrpSpPr/>
            <p:nvPr/>
          </p:nvGrpSpPr>
          <p:grpSpPr>
            <a:xfrm>
              <a:off x="6463900" y="3314262"/>
              <a:ext cx="70500" cy="907625"/>
              <a:chOff x="6463900" y="3354212"/>
              <a:chExt cx="70500" cy="907625"/>
            </a:xfrm>
          </p:grpSpPr>
          <p:sp>
            <p:nvSpPr>
              <p:cNvPr id="409" name="Google Shape;409;p38"/>
              <p:cNvSpPr/>
              <p:nvPr/>
            </p:nvSpPr>
            <p:spPr>
              <a:xfrm>
                <a:off x="6463900" y="3354212"/>
                <a:ext cx="70500" cy="70500"/>
              </a:xfrm>
              <a:prstGeom prst="ellipse">
                <a:avLst/>
              </a:prstGeom>
              <a:solidFill>
                <a:srgbClr val="DD22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463900" y="4191337"/>
                <a:ext cx="70500" cy="70500"/>
              </a:xfrm>
              <a:prstGeom prst="ellipse">
                <a:avLst/>
              </a:prstGeom>
              <a:solidFill>
                <a:srgbClr val="DD22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11" name="Google Shape;411;p38"/>
            <p:cNvGrpSpPr/>
            <p:nvPr/>
          </p:nvGrpSpPr>
          <p:grpSpPr>
            <a:xfrm rot="5400000">
              <a:off x="6463900" y="3314262"/>
              <a:ext cx="70500" cy="907625"/>
              <a:chOff x="6463900" y="3354212"/>
              <a:chExt cx="70500" cy="907625"/>
            </a:xfrm>
          </p:grpSpPr>
          <p:sp>
            <p:nvSpPr>
              <p:cNvPr id="412" name="Google Shape;412;p38"/>
              <p:cNvSpPr/>
              <p:nvPr/>
            </p:nvSpPr>
            <p:spPr>
              <a:xfrm>
                <a:off x="6463900" y="3354212"/>
                <a:ext cx="70500" cy="70500"/>
              </a:xfrm>
              <a:prstGeom prst="ellipse">
                <a:avLst/>
              </a:prstGeom>
              <a:solidFill>
                <a:srgbClr val="DD22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6463900" y="4191337"/>
                <a:ext cx="70500" cy="70500"/>
              </a:xfrm>
              <a:prstGeom prst="ellipse">
                <a:avLst/>
              </a:prstGeom>
              <a:solidFill>
                <a:srgbClr val="DD22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14" name="Google Shape;414;p38"/>
            <p:cNvSpPr txBox="1"/>
            <p:nvPr/>
          </p:nvSpPr>
          <p:spPr>
            <a:xfrm>
              <a:off x="6216500" y="3622050"/>
              <a:ext cx="572400" cy="29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980000"/>
                  </a:solidFill>
                  <a:latin typeface="Lato"/>
                  <a:ea typeface="Lato"/>
                  <a:cs typeface="Lato"/>
                  <a:sym typeface="Lato"/>
                </a:rPr>
                <a:t>Server Cluster</a:t>
              </a:r>
              <a:endParaRPr b="1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415" name="Google Shape;415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36019" y="2662167"/>
            <a:ext cx="1010478" cy="1010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36019" y="3583727"/>
            <a:ext cx="1010478" cy="1010463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38"/>
          <p:cNvSpPr txBox="1"/>
          <p:nvPr/>
        </p:nvSpPr>
        <p:spPr>
          <a:xfrm>
            <a:off x="4452190" y="3397175"/>
            <a:ext cx="7734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LAN / WAN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18" name="Google Shape;418;p38"/>
          <p:cNvGrpSpPr/>
          <p:nvPr/>
        </p:nvGrpSpPr>
        <p:grpSpPr>
          <a:xfrm rot="-5400000">
            <a:off x="4213575" y="3057191"/>
            <a:ext cx="917254" cy="1141809"/>
            <a:chOff x="7191700" y="3704903"/>
            <a:chExt cx="998100" cy="730057"/>
          </a:xfrm>
        </p:grpSpPr>
        <p:grpSp>
          <p:nvGrpSpPr>
            <p:cNvPr id="419" name="Google Shape;419;p38"/>
            <p:cNvGrpSpPr/>
            <p:nvPr/>
          </p:nvGrpSpPr>
          <p:grpSpPr>
            <a:xfrm>
              <a:off x="7191700" y="3704903"/>
              <a:ext cx="998100" cy="235812"/>
              <a:chOff x="7191700" y="3704775"/>
              <a:chExt cx="998100" cy="334200"/>
            </a:xfrm>
          </p:grpSpPr>
          <p:grpSp>
            <p:nvGrpSpPr>
              <p:cNvPr id="420" name="Google Shape;420;p38"/>
              <p:cNvGrpSpPr/>
              <p:nvPr/>
            </p:nvGrpSpPr>
            <p:grpSpPr>
              <a:xfrm>
                <a:off x="7193175" y="3704775"/>
                <a:ext cx="990588" cy="334200"/>
                <a:chOff x="7184163" y="3704775"/>
                <a:chExt cx="990588" cy="334200"/>
              </a:xfrm>
            </p:grpSpPr>
            <p:cxnSp>
              <p:nvCxnSpPr>
                <p:cNvPr id="421" name="Google Shape;421;p38"/>
                <p:cNvCxnSpPr/>
                <p:nvPr/>
              </p:nvCxnSpPr>
              <p:spPr>
                <a:xfrm>
                  <a:off x="7184163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422" name="Google Shape;422;p38"/>
                <p:cNvCxnSpPr/>
                <p:nvPr/>
              </p:nvCxnSpPr>
              <p:spPr>
                <a:xfrm>
                  <a:off x="8174751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423" name="Google Shape;423;p38"/>
              <p:cNvCxnSpPr/>
              <p:nvPr/>
            </p:nvCxnSpPr>
            <p:spPr>
              <a:xfrm flipH="1" rot="10800000">
                <a:off x="7191700" y="4035850"/>
                <a:ext cx="998100" cy="3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424" name="Google Shape;424;p38"/>
            <p:cNvCxnSpPr/>
            <p:nvPr/>
          </p:nvCxnSpPr>
          <p:spPr>
            <a:xfrm rot="5400000">
              <a:off x="7438063" y="4178764"/>
              <a:ext cx="5052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425" name="Google Shape;425;p38"/>
            <p:cNvSpPr/>
            <p:nvPr/>
          </p:nvSpPr>
          <p:spPr>
            <a:xfrm flipH="1" rot="10800000">
              <a:off x="7655291" y="4381860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39"/>
          <p:cNvSpPr txBox="1"/>
          <p:nvPr/>
        </p:nvSpPr>
        <p:spPr>
          <a:xfrm>
            <a:off x="2238453" y="2142276"/>
            <a:ext cx="46671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Vembu BDR Suite</a:t>
            </a:r>
            <a:endParaRPr b="1"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Key features</a:t>
            </a:r>
            <a:endParaRPr sz="36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2557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40"/>
          <p:cNvSpPr/>
          <p:nvPr/>
        </p:nvSpPr>
        <p:spPr>
          <a:xfrm>
            <a:off x="1500" y="741625"/>
            <a:ext cx="9144000" cy="431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40"/>
          <p:cNvSpPr/>
          <p:nvPr/>
        </p:nvSpPr>
        <p:spPr>
          <a:xfrm>
            <a:off x="106200" y="741625"/>
            <a:ext cx="8931600" cy="42342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39" name="Google Shape;439;p40"/>
          <p:cNvGrpSpPr/>
          <p:nvPr/>
        </p:nvGrpSpPr>
        <p:grpSpPr>
          <a:xfrm>
            <a:off x="2134950" y="4239425"/>
            <a:ext cx="4874100" cy="37500"/>
            <a:chOff x="2134950" y="4239425"/>
            <a:chExt cx="4874100" cy="37500"/>
          </a:xfrm>
        </p:grpSpPr>
        <p:cxnSp>
          <p:nvCxnSpPr>
            <p:cNvPr id="440" name="Google Shape;440;p40"/>
            <p:cNvCxnSpPr/>
            <p:nvPr/>
          </p:nvCxnSpPr>
          <p:spPr>
            <a:xfrm>
              <a:off x="2134950" y="4258175"/>
              <a:ext cx="4874100" cy="0"/>
            </a:xfrm>
            <a:prstGeom prst="straightConnector1">
              <a:avLst/>
            </a:prstGeom>
            <a:noFill/>
            <a:ln cap="flat" cmpd="sng" w="9525">
              <a:solidFill>
                <a:srgbClr val="DD222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41" name="Google Shape;441;p40"/>
            <p:cNvSpPr/>
            <p:nvPr/>
          </p:nvSpPr>
          <p:spPr>
            <a:xfrm>
              <a:off x="4553250" y="4239425"/>
              <a:ext cx="37500" cy="37500"/>
            </a:xfrm>
            <a:prstGeom prst="rect">
              <a:avLst/>
            </a:prstGeom>
            <a:solidFill>
              <a:srgbClr val="DD222D"/>
            </a:solidFill>
            <a:ln cap="flat" cmpd="sng" w="9525">
              <a:solidFill>
                <a:srgbClr val="DD222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42" name="Google Shape;442;p40"/>
          <p:cNvGrpSpPr/>
          <p:nvPr/>
        </p:nvGrpSpPr>
        <p:grpSpPr>
          <a:xfrm>
            <a:off x="1008291" y="1466231"/>
            <a:ext cx="2062200" cy="836036"/>
            <a:chOff x="1164086" y="1404311"/>
            <a:chExt cx="2062200" cy="836036"/>
          </a:xfrm>
        </p:grpSpPr>
        <p:sp>
          <p:nvSpPr>
            <p:cNvPr id="443" name="Google Shape;443;p40"/>
            <p:cNvSpPr txBox="1"/>
            <p:nvPr/>
          </p:nvSpPr>
          <p:spPr>
            <a:xfrm>
              <a:off x="1164086" y="1404311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File/ Folder</a:t>
              </a: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 Backup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44" name="Google Shape;444;p40"/>
            <p:cNvSpPr txBox="1"/>
            <p:nvPr/>
          </p:nvSpPr>
          <p:spPr>
            <a:xfrm>
              <a:off x="1168841" y="1648746"/>
              <a:ext cx="1886700" cy="59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Backup individual files and folders of Windows, Linux servers hosted in a physical/virtual environment.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45" name="Google Shape;445;p40"/>
          <p:cNvGrpSpPr/>
          <p:nvPr/>
        </p:nvGrpSpPr>
        <p:grpSpPr>
          <a:xfrm>
            <a:off x="4017200" y="2797974"/>
            <a:ext cx="2062200" cy="862287"/>
            <a:chOff x="1164086" y="1404311"/>
            <a:chExt cx="2062200" cy="861598"/>
          </a:xfrm>
        </p:grpSpPr>
        <p:sp>
          <p:nvSpPr>
            <p:cNvPr id="446" name="Google Shape;446;p40"/>
            <p:cNvSpPr txBox="1"/>
            <p:nvPr/>
          </p:nvSpPr>
          <p:spPr>
            <a:xfrm>
              <a:off x="1164086" y="1404311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System State Backup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47" name="Google Shape;447;p40"/>
            <p:cNvSpPr txBox="1"/>
            <p:nvPr/>
          </p:nvSpPr>
          <p:spPr>
            <a:xfrm>
              <a:off x="1168836" y="1737908"/>
              <a:ext cx="1886700" cy="52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Backup critical system-related components including Boot files, COM+ Class Registration database, SYSVOL directory, etc.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48" name="Google Shape;448;p40"/>
          <p:cNvGrpSpPr/>
          <p:nvPr/>
        </p:nvGrpSpPr>
        <p:grpSpPr>
          <a:xfrm>
            <a:off x="1015038" y="2794882"/>
            <a:ext cx="1886700" cy="953288"/>
            <a:chOff x="1164091" y="1384724"/>
            <a:chExt cx="1886700" cy="953288"/>
          </a:xfrm>
        </p:grpSpPr>
        <p:sp>
          <p:nvSpPr>
            <p:cNvPr id="449" name="Google Shape;449;p40"/>
            <p:cNvSpPr txBox="1"/>
            <p:nvPr/>
          </p:nvSpPr>
          <p:spPr>
            <a:xfrm>
              <a:off x="1164091" y="1384724"/>
              <a:ext cx="18867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Registry</a:t>
              </a: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 Backup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0" name="Google Shape;450;p40"/>
            <p:cNvSpPr txBox="1"/>
            <p:nvPr/>
          </p:nvSpPr>
          <p:spPr>
            <a:xfrm>
              <a:off x="1168452" y="1633911"/>
              <a:ext cx="1882200" cy="70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Using the Volume Shadow-copy Service of Microsoft, Vembu supports backup of Windows Registry settings including the user profiles.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51" name="Google Shape;451;p40"/>
          <p:cNvGrpSpPr/>
          <p:nvPr/>
        </p:nvGrpSpPr>
        <p:grpSpPr>
          <a:xfrm>
            <a:off x="6993519" y="2797011"/>
            <a:ext cx="1886700" cy="891589"/>
            <a:chOff x="1164091" y="1391251"/>
            <a:chExt cx="1886700" cy="891589"/>
          </a:xfrm>
        </p:grpSpPr>
        <p:sp>
          <p:nvSpPr>
            <p:cNvPr id="452" name="Google Shape;452;p40"/>
            <p:cNvSpPr txBox="1"/>
            <p:nvPr/>
          </p:nvSpPr>
          <p:spPr>
            <a:xfrm>
              <a:off x="1164091" y="1391251"/>
              <a:ext cx="18867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Seed Backup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3" name="Google Shape;453;p40"/>
            <p:cNvSpPr txBox="1"/>
            <p:nvPr/>
          </p:nvSpPr>
          <p:spPr>
            <a:xfrm>
              <a:off x="1168447" y="1636640"/>
              <a:ext cx="18822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Transfer the full backup data from the client to the remote backup server through any secondary medium such as an external hard drive or a flash drive.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54" name="Google Shape;454;p40"/>
          <p:cNvGrpSpPr/>
          <p:nvPr/>
        </p:nvGrpSpPr>
        <p:grpSpPr>
          <a:xfrm>
            <a:off x="288918" y="1426511"/>
            <a:ext cx="781700" cy="757050"/>
            <a:chOff x="288918" y="1426511"/>
            <a:chExt cx="781700" cy="757050"/>
          </a:xfrm>
        </p:grpSpPr>
        <p:sp>
          <p:nvSpPr>
            <p:cNvPr id="455" name="Google Shape;455;p40"/>
            <p:cNvSpPr/>
            <p:nvPr/>
          </p:nvSpPr>
          <p:spPr>
            <a:xfrm>
              <a:off x="460869" y="2071405"/>
              <a:ext cx="454125" cy="37500"/>
            </a:xfrm>
            <a:prstGeom prst="flowChartProcess">
              <a:avLst/>
            </a:prstGeom>
            <a:solidFill>
              <a:srgbClr val="B52C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56" name="Google Shape;456;p40"/>
            <p:cNvPicPr preferRelativeResize="0"/>
            <p:nvPr/>
          </p:nvPicPr>
          <p:blipFill rotWithShape="1">
            <a:blip r:embed="rId4">
              <a:alphaModFix/>
            </a:blip>
            <a:srcRect b="8325" l="7462" r="9245" t="8756"/>
            <a:stretch/>
          </p:blipFill>
          <p:spPr>
            <a:xfrm>
              <a:off x="288918" y="1426511"/>
              <a:ext cx="781700" cy="7570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7" name="Google Shape;457;p40"/>
          <p:cNvSpPr txBox="1"/>
          <p:nvPr/>
        </p:nvSpPr>
        <p:spPr>
          <a:xfrm>
            <a:off x="185050" y="152550"/>
            <a:ext cx="87846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Key Backup Features </a:t>
            </a:r>
            <a:r>
              <a:rPr lang="en" sz="24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for</a:t>
            </a:r>
            <a:r>
              <a:rPr lang="en" sz="24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 File Servers</a:t>
            </a:r>
            <a:endParaRPr sz="24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458" name="Google Shape;458;p40"/>
          <p:cNvGrpSpPr/>
          <p:nvPr/>
        </p:nvGrpSpPr>
        <p:grpSpPr>
          <a:xfrm>
            <a:off x="4021595" y="1464607"/>
            <a:ext cx="2062200" cy="842554"/>
            <a:chOff x="1164086" y="1384729"/>
            <a:chExt cx="2062200" cy="842554"/>
          </a:xfrm>
        </p:grpSpPr>
        <p:sp>
          <p:nvSpPr>
            <p:cNvPr id="459" name="Google Shape;459;p40"/>
            <p:cNvSpPr txBox="1"/>
            <p:nvPr/>
          </p:nvSpPr>
          <p:spPr>
            <a:xfrm>
              <a:off x="1164086" y="1384729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Mapped Network Drive Backup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0" name="Google Shape;460;p40"/>
            <p:cNvSpPr txBox="1"/>
            <p:nvPr/>
          </p:nvSpPr>
          <p:spPr>
            <a:xfrm>
              <a:off x="1168841" y="1635683"/>
              <a:ext cx="1886700" cy="59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Ensure Continuous Data Protection to your NAS, SAN devices by backing up the business-critical files/ folders.</a:t>
              </a:r>
              <a:endPara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61" name="Google Shape;461;p40"/>
          <p:cNvGrpSpPr/>
          <p:nvPr/>
        </p:nvGrpSpPr>
        <p:grpSpPr>
          <a:xfrm>
            <a:off x="6996457" y="1466824"/>
            <a:ext cx="2062200" cy="764042"/>
            <a:chOff x="1164086" y="1404311"/>
            <a:chExt cx="2062200" cy="764042"/>
          </a:xfrm>
        </p:grpSpPr>
        <p:sp>
          <p:nvSpPr>
            <p:cNvPr id="462" name="Google Shape;462;p40"/>
            <p:cNvSpPr txBox="1"/>
            <p:nvPr/>
          </p:nvSpPr>
          <p:spPr>
            <a:xfrm>
              <a:off x="1164086" y="1404311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Open FIle backup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3" name="Google Shape;463;p40"/>
            <p:cNvSpPr txBox="1"/>
            <p:nvPr/>
          </p:nvSpPr>
          <p:spPr>
            <a:xfrm>
              <a:off x="1168852" y="1697653"/>
              <a:ext cx="1886700" cy="47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Vembu supports the backup of files/folders that are open in the target machines.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464" name="Google Shape;46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3638" y="1526290"/>
            <a:ext cx="548639" cy="5486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5" name="Google Shape;465;p40"/>
          <p:cNvGrpSpPr/>
          <p:nvPr/>
        </p:nvGrpSpPr>
        <p:grpSpPr>
          <a:xfrm>
            <a:off x="3297834" y="2758256"/>
            <a:ext cx="781700" cy="757050"/>
            <a:chOff x="3297834" y="2758256"/>
            <a:chExt cx="781700" cy="757050"/>
          </a:xfrm>
        </p:grpSpPr>
        <p:pic>
          <p:nvPicPr>
            <p:cNvPr id="466" name="Google Shape;466;p40"/>
            <p:cNvPicPr preferRelativeResize="0"/>
            <p:nvPr/>
          </p:nvPicPr>
          <p:blipFill rotWithShape="1">
            <a:blip r:embed="rId4">
              <a:alphaModFix/>
            </a:blip>
            <a:srcRect b="8325" l="7462" r="9245" t="8756"/>
            <a:stretch/>
          </p:blipFill>
          <p:spPr>
            <a:xfrm>
              <a:off x="3297834" y="2758256"/>
              <a:ext cx="781700" cy="757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7" name="Google Shape;467;p40"/>
            <p:cNvSpPr/>
            <p:nvPr/>
          </p:nvSpPr>
          <p:spPr>
            <a:xfrm>
              <a:off x="3469784" y="3403150"/>
              <a:ext cx="454125" cy="37500"/>
            </a:xfrm>
            <a:prstGeom prst="flowChartProcess">
              <a:avLst/>
            </a:prstGeom>
            <a:solidFill>
              <a:srgbClr val="B52C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8" name="Google Shape;468;p40"/>
          <p:cNvGrpSpPr/>
          <p:nvPr/>
        </p:nvGrpSpPr>
        <p:grpSpPr>
          <a:xfrm>
            <a:off x="6267613" y="2757296"/>
            <a:ext cx="781700" cy="757050"/>
            <a:chOff x="493975" y="1341330"/>
            <a:chExt cx="781700" cy="757050"/>
          </a:xfrm>
        </p:grpSpPr>
        <p:pic>
          <p:nvPicPr>
            <p:cNvPr id="469" name="Google Shape;469;p40"/>
            <p:cNvPicPr preferRelativeResize="0"/>
            <p:nvPr/>
          </p:nvPicPr>
          <p:blipFill rotWithShape="1">
            <a:blip r:embed="rId4">
              <a:alphaModFix/>
            </a:blip>
            <a:srcRect b="8325" l="7462" r="9245" t="8756"/>
            <a:stretch/>
          </p:blipFill>
          <p:spPr>
            <a:xfrm>
              <a:off x="493975" y="1341330"/>
              <a:ext cx="781700" cy="757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0" name="Google Shape;470;p40"/>
            <p:cNvSpPr/>
            <p:nvPr/>
          </p:nvSpPr>
          <p:spPr>
            <a:xfrm>
              <a:off x="665925" y="1986225"/>
              <a:ext cx="454125" cy="37500"/>
            </a:xfrm>
            <a:prstGeom prst="flowChartProcess">
              <a:avLst/>
            </a:prstGeom>
            <a:solidFill>
              <a:srgbClr val="B52C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1" name="Google Shape;471;p40"/>
          <p:cNvGrpSpPr/>
          <p:nvPr/>
        </p:nvGrpSpPr>
        <p:grpSpPr>
          <a:xfrm>
            <a:off x="6264407" y="1426550"/>
            <a:ext cx="781700" cy="757050"/>
            <a:chOff x="493975" y="1341330"/>
            <a:chExt cx="781700" cy="757050"/>
          </a:xfrm>
        </p:grpSpPr>
        <p:pic>
          <p:nvPicPr>
            <p:cNvPr id="472" name="Google Shape;472;p40"/>
            <p:cNvPicPr preferRelativeResize="0"/>
            <p:nvPr/>
          </p:nvPicPr>
          <p:blipFill rotWithShape="1">
            <a:blip r:embed="rId4">
              <a:alphaModFix/>
            </a:blip>
            <a:srcRect b="8325" l="7462" r="9245" t="8756"/>
            <a:stretch/>
          </p:blipFill>
          <p:spPr>
            <a:xfrm>
              <a:off x="493975" y="1341330"/>
              <a:ext cx="781700" cy="757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3" name="Google Shape;473;p40"/>
            <p:cNvSpPr/>
            <p:nvPr/>
          </p:nvSpPr>
          <p:spPr>
            <a:xfrm>
              <a:off x="665925" y="1986225"/>
              <a:ext cx="454125" cy="37500"/>
            </a:xfrm>
            <a:prstGeom prst="flowChartProcess">
              <a:avLst/>
            </a:prstGeom>
            <a:solidFill>
              <a:srgbClr val="B52C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4" name="Google Shape;474;p40"/>
          <p:cNvGrpSpPr/>
          <p:nvPr/>
        </p:nvGrpSpPr>
        <p:grpSpPr>
          <a:xfrm>
            <a:off x="289133" y="2761695"/>
            <a:ext cx="781700" cy="757050"/>
            <a:chOff x="493975" y="1341330"/>
            <a:chExt cx="781700" cy="757050"/>
          </a:xfrm>
        </p:grpSpPr>
        <p:pic>
          <p:nvPicPr>
            <p:cNvPr id="475" name="Google Shape;475;p40"/>
            <p:cNvPicPr preferRelativeResize="0"/>
            <p:nvPr/>
          </p:nvPicPr>
          <p:blipFill rotWithShape="1">
            <a:blip r:embed="rId4">
              <a:alphaModFix/>
            </a:blip>
            <a:srcRect b="8325" l="7462" r="9245" t="8756"/>
            <a:stretch/>
          </p:blipFill>
          <p:spPr>
            <a:xfrm>
              <a:off x="493975" y="1341330"/>
              <a:ext cx="781700" cy="757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6" name="Google Shape;476;p40"/>
            <p:cNvSpPr/>
            <p:nvPr/>
          </p:nvSpPr>
          <p:spPr>
            <a:xfrm>
              <a:off x="665925" y="1986225"/>
              <a:ext cx="454125" cy="37500"/>
            </a:xfrm>
            <a:prstGeom prst="flowChartProcess">
              <a:avLst/>
            </a:prstGeom>
            <a:solidFill>
              <a:srgbClr val="B52C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7" name="Google Shape;477;p40"/>
          <p:cNvGrpSpPr/>
          <p:nvPr/>
        </p:nvGrpSpPr>
        <p:grpSpPr>
          <a:xfrm>
            <a:off x="3290511" y="1425419"/>
            <a:ext cx="781700" cy="757050"/>
            <a:chOff x="493975" y="1341330"/>
            <a:chExt cx="781700" cy="757050"/>
          </a:xfrm>
        </p:grpSpPr>
        <p:pic>
          <p:nvPicPr>
            <p:cNvPr id="478" name="Google Shape;478;p40"/>
            <p:cNvPicPr preferRelativeResize="0"/>
            <p:nvPr/>
          </p:nvPicPr>
          <p:blipFill rotWithShape="1">
            <a:blip r:embed="rId4">
              <a:alphaModFix/>
            </a:blip>
            <a:srcRect b="8325" l="7462" r="9245" t="8756"/>
            <a:stretch/>
          </p:blipFill>
          <p:spPr>
            <a:xfrm>
              <a:off x="493975" y="1341330"/>
              <a:ext cx="781700" cy="757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9" name="Google Shape;479;p40"/>
            <p:cNvSpPr/>
            <p:nvPr/>
          </p:nvSpPr>
          <p:spPr>
            <a:xfrm>
              <a:off x="665925" y="1986225"/>
              <a:ext cx="454125" cy="37500"/>
            </a:xfrm>
            <a:prstGeom prst="flowChartProcess">
              <a:avLst/>
            </a:prstGeom>
            <a:solidFill>
              <a:srgbClr val="B52C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80" name="Google Shape;480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91625" y="2852651"/>
            <a:ext cx="548623" cy="548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390947" y="1506595"/>
            <a:ext cx="611948" cy="611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408162" y="1530062"/>
            <a:ext cx="548623" cy="548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40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88650" y="2828300"/>
            <a:ext cx="622024" cy="62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73924" y="2821400"/>
            <a:ext cx="622024" cy="622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2557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41"/>
          <p:cNvSpPr/>
          <p:nvPr/>
        </p:nvSpPr>
        <p:spPr>
          <a:xfrm>
            <a:off x="1500" y="741625"/>
            <a:ext cx="9144000" cy="431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41"/>
          <p:cNvSpPr/>
          <p:nvPr/>
        </p:nvSpPr>
        <p:spPr>
          <a:xfrm>
            <a:off x="106200" y="741625"/>
            <a:ext cx="8931600" cy="42342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2" name="Google Shape;492;p41"/>
          <p:cNvGrpSpPr/>
          <p:nvPr/>
        </p:nvGrpSpPr>
        <p:grpSpPr>
          <a:xfrm>
            <a:off x="2134950" y="4239425"/>
            <a:ext cx="4874100" cy="37500"/>
            <a:chOff x="2134950" y="4239425"/>
            <a:chExt cx="4874100" cy="37500"/>
          </a:xfrm>
        </p:grpSpPr>
        <p:cxnSp>
          <p:nvCxnSpPr>
            <p:cNvPr id="493" name="Google Shape;493;p41"/>
            <p:cNvCxnSpPr/>
            <p:nvPr/>
          </p:nvCxnSpPr>
          <p:spPr>
            <a:xfrm>
              <a:off x="2134950" y="4258175"/>
              <a:ext cx="4874100" cy="0"/>
            </a:xfrm>
            <a:prstGeom prst="straightConnector1">
              <a:avLst/>
            </a:prstGeom>
            <a:noFill/>
            <a:ln cap="flat" cmpd="sng" w="9525">
              <a:solidFill>
                <a:srgbClr val="DD222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94" name="Google Shape;494;p41"/>
            <p:cNvSpPr/>
            <p:nvPr/>
          </p:nvSpPr>
          <p:spPr>
            <a:xfrm>
              <a:off x="4553250" y="4239425"/>
              <a:ext cx="37500" cy="37500"/>
            </a:xfrm>
            <a:prstGeom prst="rect">
              <a:avLst/>
            </a:prstGeom>
            <a:solidFill>
              <a:srgbClr val="DD222D"/>
            </a:solidFill>
            <a:ln cap="flat" cmpd="sng" w="9525">
              <a:solidFill>
                <a:srgbClr val="DD222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5" name="Google Shape;495;p41"/>
          <p:cNvGrpSpPr/>
          <p:nvPr/>
        </p:nvGrpSpPr>
        <p:grpSpPr>
          <a:xfrm>
            <a:off x="1010755" y="1464602"/>
            <a:ext cx="1886700" cy="840796"/>
            <a:chOff x="1157564" y="1384724"/>
            <a:chExt cx="1886700" cy="840796"/>
          </a:xfrm>
        </p:grpSpPr>
        <p:sp>
          <p:nvSpPr>
            <p:cNvPr id="496" name="Google Shape;496;p41"/>
            <p:cNvSpPr txBox="1"/>
            <p:nvPr/>
          </p:nvSpPr>
          <p:spPr>
            <a:xfrm>
              <a:off x="1157564" y="1384724"/>
              <a:ext cx="18867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Continuous Data Protection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7" name="Google Shape;497;p41"/>
            <p:cNvSpPr txBox="1"/>
            <p:nvPr/>
          </p:nvSpPr>
          <p:spPr>
            <a:xfrm>
              <a:off x="1161921" y="1633920"/>
              <a:ext cx="1882200" cy="59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Ensures lesser downtime, as the backups are taken without compromising even a single minute of data change.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98" name="Google Shape;498;p41"/>
          <p:cNvGrpSpPr/>
          <p:nvPr/>
        </p:nvGrpSpPr>
        <p:grpSpPr>
          <a:xfrm>
            <a:off x="1010755" y="2797466"/>
            <a:ext cx="1886700" cy="875798"/>
            <a:chOff x="1164091" y="1392799"/>
            <a:chExt cx="1886700" cy="875798"/>
          </a:xfrm>
        </p:grpSpPr>
        <p:sp>
          <p:nvSpPr>
            <p:cNvPr id="499" name="Google Shape;499;p41"/>
            <p:cNvSpPr txBox="1"/>
            <p:nvPr/>
          </p:nvSpPr>
          <p:spPr>
            <a:xfrm>
              <a:off x="1164091" y="1392799"/>
              <a:ext cx="18867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Restore Anywhere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0" name="Google Shape;500;p41"/>
            <p:cNvSpPr txBox="1"/>
            <p:nvPr/>
          </p:nvSpPr>
          <p:spPr>
            <a:xfrm>
              <a:off x="1168461" y="1584896"/>
              <a:ext cx="1882200" cy="68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Instantly restore the entire backup files/folders to the original location or an alternate location.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01" name="Google Shape;501;p41"/>
          <p:cNvGrpSpPr/>
          <p:nvPr/>
        </p:nvGrpSpPr>
        <p:grpSpPr>
          <a:xfrm>
            <a:off x="4020650" y="2797016"/>
            <a:ext cx="2062200" cy="934309"/>
            <a:chOff x="1164086" y="1391256"/>
            <a:chExt cx="2062200" cy="934309"/>
          </a:xfrm>
        </p:grpSpPr>
        <p:sp>
          <p:nvSpPr>
            <p:cNvPr id="502" name="Google Shape;502;p41"/>
            <p:cNvSpPr txBox="1"/>
            <p:nvPr/>
          </p:nvSpPr>
          <p:spPr>
            <a:xfrm>
              <a:off x="1164086" y="1391256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Backup Schedule Window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3" name="Google Shape;503;p41"/>
            <p:cNvSpPr txBox="1"/>
            <p:nvPr/>
          </p:nvSpPr>
          <p:spPr>
            <a:xfrm>
              <a:off x="1168836" y="1670665"/>
              <a:ext cx="18867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Set the time frame to suspend your backups for a certain period, once the schedule limit ends, the backups will resume automatically.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04" name="Google Shape;504;p41"/>
          <p:cNvGrpSpPr/>
          <p:nvPr/>
        </p:nvGrpSpPr>
        <p:grpSpPr>
          <a:xfrm>
            <a:off x="6995650" y="2794838"/>
            <a:ext cx="2062200" cy="842100"/>
            <a:chOff x="1164086" y="1384729"/>
            <a:chExt cx="2062200" cy="842100"/>
          </a:xfrm>
        </p:grpSpPr>
        <p:sp>
          <p:nvSpPr>
            <p:cNvPr id="505" name="Google Shape;505;p41"/>
            <p:cNvSpPr txBox="1"/>
            <p:nvPr/>
          </p:nvSpPr>
          <p:spPr>
            <a:xfrm>
              <a:off x="1164086" y="1384729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Email Notification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6" name="Google Shape;506;p41"/>
            <p:cNvSpPr txBox="1"/>
            <p:nvPr/>
          </p:nvSpPr>
          <p:spPr>
            <a:xfrm>
              <a:off x="1168841" y="1635228"/>
              <a:ext cx="1886700" cy="59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Enable email notifications to get alerts on the actual status of the configured backups (like success, failure, missed).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07" name="Google Shape;507;p41"/>
          <p:cNvGrpSpPr/>
          <p:nvPr/>
        </p:nvGrpSpPr>
        <p:grpSpPr>
          <a:xfrm>
            <a:off x="288918" y="1426511"/>
            <a:ext cx="781700" cy="757050"/>
            <a:chOff x="288918" y="1426511"/>
            <a:chExt cx="781700" cy="757050"/>
          </a:xfrm>
        </p:grpSpPr>
        <p:sp>
          <p:nvSpPr>
            <p:cNvPr id="508" name="Google Shape;508;p41"/>
            <p:cNvSpPr/>
            <p:nvPr/>
          </p:nvSpPr>
          <p:spPr>
            <a:xfrm>
              <a:off x="460869" y="2071405"/>
              <a:ext cx="454125" cy="37500"/>
            </a:xfrm>
            <a:prstGeom prst="flowChartProcess">
              <a:avLst/>
            </a:prstGeom>
            <a:solidFill>
              <a:srgbClr val="B52C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509" name="Google Shape;509;p41"/>
            <p:cNvPicPr preferRelativeResize="0"/>
            <p:nvPr/>
          </p:nvPicPr>
          <p:blipFill rotWithShape="1">
            <a:blip r:embed="rId4">
              <a:alphaModFix/>
            </a:blip>
            <a:srcRect b="8325" l="7462" r="9245" t="8756"/>
            <a:stretch/>
          </p:blipFill>
          <p:spPr>
            <a:xfrm>
              <a:off x="288918" y="1426511"/>
              <a:ext cx="781700" cy="7570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0" name="Google Shape;510;p41"/>
          <p:cNvSpPr txBox="1"/>
          <p:nvPr/>
        </p:nvSpPr>
        <p:spPr>
          <a:xfrm>
            <a:off x="185050" y="152550"/>
            <a:ext cx="87846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Important </a:t>
            </a:r>
            <a:r>
              <a:rPr b="1" lang="en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Key Features </a:t>
            </a:r>
            <a:r>
              <a:rPr lang="en" sz="24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for File Servers Backup</a:t>
            </a:r>
            <a:endParaRPr sz="24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511" name="Google Shape;511;p41"/>
          <p:cNvGrpSpPr/>
          <p:nvPr/>
        </p:nvGrpSpPr>
        <p:grpSpPr>
          <a:xfrm>
            <a:off x="6993519" y="1464544"/>
            <a:ext cx="1886700" cy="995327"/>
            <a:chOff x="1164091" y="1384724"/>
            <a:chExt cx="1886700" cy="995327"/>
          </a:xfrm>
        </p:grpSpPr>
        <p:sp>
          <p:nvSpPr>
            <p:cNvPr id="512" name="Google Shape;512;p41"/>
            <p:cNvSpPr txBox="1"/>
            <p:nvPr/>
          </p:nvSpPr>
          <p:spPr>
            <a:xfrm>
              <a:off x="1164091" y="1384724"/>
              <a:ext cx="18867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Deleted File Retention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3" name="Google Shape;513;p41"/>
            <p:cNvSpPr txBox="1"/>
            <p:nvPr/>
          </p:nvSpPr>
          <p:spPr>
            <a:xfrm>
              <a:off x="1168447" y="1622850"/>
              <a:ext cx="1882200" cy="75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Retain any number of deleted files/folders based on its version count or the number of versions created within a time frame.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14" name="Google Shape;514;p41"/>
          <p:cNvGrpSpPr/>
          <p:nvPr/>
        </p:nvGrpSpPr>
        <p:grpSpPr>
          <a:xfrm>
            <a:off x="4021595" y="1464607"/>
            <a:ext cx="2062200" cy="842100"/>
            <a:chOff x="1164086" y="1384729"/>
            <a:chExt cx="2062200" cy="842100"/>
          </a:xfrm>
        </p:grpSpPr>
        <p:sp>
          <p:nvSpPr>
            <p:cNvPr id="515" name="Google Shape;515;p41"/>
            <p:cNvSpPr txBox="1"/>
            <p:nvPr/>
          </p:nvSpPr>
          <p:spPr>
            <a:xfrm>
              <a:off x="1164086" y="1384729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Time &amp; Version Based </a:t>
              </a: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 Retention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6" name="Google Shape;516;p41"/>
            <p:cNvSpPr txBox="1"/>
            <p:nvPr/>
          </p:nvSpPr>
          <p:spPr>
            <a:xfrm>
              <a:off x="1168841" y="1635228"/>
              <a:ext cx="1886700" cy="59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Retain any number of backup versions with Version-based and Time-based retention options.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17" name="Google Shape;517;p41"/>
          <p:cNvGrpSpPr/>
          <p:nvPr/>
        </p:nvGrpSpPr>
        <p:grpSpPr>
          <a:xfrm>
            <a:off x="3297834" y="2758256"/>
            <a:ext cx="781700" cy="757050"/>
            <a:chOff x="3297834" y="2758256"/>
            <a:chExt cx="781700" cy="757050"/>
          </a:xfrm>
        </p:grpSpPr>
        <p:pic>
          <p:nvPicPr>
            <p:cNvPr id="518" name="Google Shape;518;p41"/>
            <p:cNvPicPr preferRelativeResize="0"/>
            <p:nvPr/>
          </p:nvPicPr>
          <p:blipFill rotWithShape="1">
            <a:blip r:embed="rId4">
              <a:alphaModFix/>
            </a:blip>
            <a:srcRect b="8325" l="7462" r="9245" t="8756"/>
            <a:stretch/>
          </p:blipFill>
          <p:spPr>
            <a:xfrm>
              <a:off x="3297834" y="2758256"/>
              <a:ext cx="781700" cy="757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9" name="Google Shape;519;p41"/>
            <p:cNvSpPr/>
            <p:nvPr/>
          </p:nvSpPr>
          <p:spPr>
            <a:xfrm>
              <a:off x="3469784" y="3403150"/>
              <a:ext cx="454125" cy="37500"/>
            </a:xfrm>
            <a:prstGeom prst="flowChartProcess">
              <a:avLst/>
            </a:prstGeom>
            <a:solidFill>
              <a:srgbClr val="B52C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0" name="Google Shape;520;p41"/>
          <p:cNvGrpSpPr/>
          <p:nvPr/>
        </p:nvGrpSpPr>
        <p:grpSpPr>
          <a:xfrm>
            <a:off x="6267613" y="2757296"/>
            <a:ext cx="781700" cy="757050"/>
            <a:chOff x="493975" y="1341330"/>
            <a:chExt cx="781700" cy="757050"/>
          </a:xfrm>
        </p:grpSpPr>
        <p:pic>
          <p:nvPicPr>
            <p:cNvPr id="521" name="Google Shape;521;p41"/>
            <p:cNvPicPr preferRelativeResize="0"/>
            <p:nvPr/>
          </p:nvPicPr>
          <p:blipFill rotWithShape="1">
            <a:blip r:embed="rId4">
              <a:alphaModFix/>
            </a:blip>
            <a:srcRect b="8325" l="7462" r="9245" t="8756"/>
            <a:stretch/>
          </p:blipFill>
          <p:spPr>
            <a:xfrm>
              <a:off x="493975" y="1341330"/>
              <a:ext cx="781700" cy="757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2" name="Google Shape;522;p41"/>
            <p:cNvSpPr/>
            <p:nvPr/>
          </p:nvSpPr>
          <p:spPr>
            <a:xfrm>
              <a:off x="665925" y="1986225"/>
              <a:ext cx="454125" cy="37500"/>
            </a:xfrm>
            <a:prstGeom prst="flowChartProcess">
              <a:avLst/>
            </a:prstGeom>
            <a:solidFill>
              <a:srgbClr val="B52C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3" name="Google Shape;523;p41"/>
          <p:cNvGrpSpPr/>
          <p:nvPr/>
        </p:nvGrpSpPr>
        <p:grpSpPr>
          <a:xfrm>
            <a:off x="6264407" y="1426550"/>
            <a:ext cx="781700" cy="757050"/>
            <a:chOff x="493975" y="1341330"/>
            <a:chExt cx="781700" cy="757050"/>
          </a:xfrm>
        </p:grpSpPr>
        <p:pic>
          <p:nvPicPr>
            <p:cNvPr id="524" name="Google Shape;524;p41"/>
            <p:cNvPicPr preferRelativeResize="0"/>
            <p:nvPr/>
          </p:nvPicPr>
          <p:blipFill rotWithShape="1">
            <a:blip r:embed="rId4">
              <a:alphaModFix/>
            </a:blip>
            <a:srcRect b="8325" l="7462" r="9245" t="8756"/>
            <a:stretch/>
          </p:blipFill>
          <p:spPr>
            <a:xfrm>
              <a:off x="493975" y="1341330"/>
              <a:ext cx="781700" cy="757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5" name="Google Shape;525;p41"/>
            <p:cNvSpPr/>
            <p:nvPr/>
          </p:nvSpPr>
          <p:spPr>
            <a:xfrm>
              <a:off x="665925" y="1986225"/>
              <a:ext cx="454125" cy="37500"/>
            </a:xfrm>
            <a:prstGeom prst="flowChartProcess">
              <a:avLst/>
            </a:prstGeom>
            <a:solidFill>
              <a:srgbClr val="B52C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6" name="Google Shape;526;p41"/>
          <p:cNvGrpSpPr/>
          <p:nvPr/>
        </p:nvGrpSpPr>
        <p:grpSpPr>
          <a:xfrm>
            <a:off x="289133" y="2761695"/>
            <a:ext cx="781700" cy="757050"/>
            <a:chOff x="493975" y="1341330"/>
            <a:chExt cx="781700" cy="757050"/>
          </a:xfrm>
        </p:grpSpPr>
        <p:pic>
          <p:nvPicPr>
            <p:cNvPr id="527" name="Google Shape;527;p41"/>
            <p:cNvPicPr preferRelativeResize="0"/>
            <p:nvPr/>
          </p:nvPicPr>
          <p:blipFill rotWithShape="1">
            <a:blip r:embed="rId4">
              <a:alphaModFix/>
            </a:blip>
            <a:srcRect b="8325" l="7462" r="9245" t="8756"/>
            <a:stretch/>
          </p:blipFill>
          <p:spPr>
            <a:xfrm>
              <a:off x="493975" y="1341330"/>
              <a:ext cx="781700" cy="757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8" name="Google Shape;528;p41"/>
            <p:cNvSpPr/>
            <p:nvPr/>
          </p:nvSpPr>
          <p:spPr>
            <a:xfrm>
              <a:off x="665925" y="1986225"/>
              <a:ext cx="454125" cy="37500"/>
            </a:xfrm>
            <a:prstGeom prst="flowChartProcess">
              <a:avLst/>
            </a:prstGeom>
            <a:solidFill>
              <a:srgbClr val="B52C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9" name="Google Shape;529;p41"/>
          <p:cNvGrpSpPr/>
          <p:nvPr/>
        </p:nvGrpSpPr>
        <p:grpSpPr>
          <a:xfrm>
            <a:off x="3290511" y="1425419"/>
            <a:ext cx="781700" cy="757050"/>
            <a:chOff x="493975" y="1341330"/>
            <a:chExt cx="781700" cy="757050"/>
          </a:xfrm>
        </p:grpSpPr>
        <p:pic>
          <p:nvPicPr>
            <p:cNvPr id="530" name="Google Shape;530;p41"/>
            <p:cNvPicPr preferRelativeResize="0"/>
            <p:nvPr/>
          </p:nvPicPr>
          <p:blipFill rotWithShape="1">
            <a:blip r:embed="rId4">
              <a:alphaModFix/>
            </a:blip>
            <a:srcRect b="8325" l="7462" r="9245" t="8756"/>
            <a:stretch/>
          </p:blipFill>
          <p:spPr>
            <a:xfrm>
              <a:off x="493975" y="1341330"/>
              <a:ext cx="781700" cy="757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1" name="Google Shape;531;p41"/>
            <p:cNvSpPr/>
            <p:nvPr/>
          </p:nvSpPr>
          <p:spPr>
            <a:xfrm>
              <a:off x="665925" y="1986225"/>
              <a:ext cx="454125" cy="37500"/>
            </a:xfrm>
            <a:prstGeom prst="flowChartProcess">
              <a:avLst/>
            </a:prstGeom>
            <a:solidFill>
              <a:srgbClr val="B52C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32" name="Google Shape;532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3638" y="1526290"/>
            <a:ext cx="548639" cy="548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54925" y="2815948"/>
            <a:ext cx="622024" cy="622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4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390947" y="1506595"/>
            <a:ext cx="611948" cy="611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4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408162" y="1530062"/>
            <a:ext cx="548623" cy="548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41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88650" y="2828300"/>
            <a:ext cx="622024" cy="62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4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73924" y="2821400"/>
            <a:ext cx="622024" cy="622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Google Shape;54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2557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42"/>
          <p:cNvSpPr/>
          <p:nvPr/>
        </p:nvSpPr>
        <p:spPr>
          <a:xfrm>
            <a:off x="1500" y="741625"/>
            <a:ext cx="9144000" cy="431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42"/>
          <p:cNvSpPr/>
          <p:nvPr/>
        </p:nvSpPr>
        <p:spPr>
          <a:xfrm>
            <a:off x="106200" y="741625"/>
            <a:ext cx="8931600" cy="42342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45" name="Google Shape;545;p42"/>
          <p:cNvGrpSpPr/>
          <p:nvPr/>
        </p:nvGrpSpPr>
        <p:grpSpPr>
          <a:xfrm>
            <a:off x="2134950" y="4239425"/>
            <a:ext cx="4874100" cy="37500"/>
            <a:chOff x="2134950" y="4239425"/>
            <a:chExt cx="4874100" cy="37500"/>
          </a:xfrm>
        </p:grpSpPr>
        <p:cxnSp>
          <p:nvCxnSpPr>
            <p:cNvPr id="546" name="Google Shape;546;p42"/>
            <p:cNvCxnSpPr/>
            <p:nvPr/>
          </p:nvCxnSpPr>
          <p:spPr>
            <a:xfrm>
              <a:off x="2134950" y="4258175"/>
              <a:ext cx="4874100" cy="0"/>
            </a:xfrm>
            <a:prstGeom prst="straightConnector1">
              <a:avLst/>
            </a:prstGeom>
            <a:noFill/>
            <a:ln cap="flat" cmpd="sng" w="9525">
              <a:solidFill>
                <a:srgbClr val="DD222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547" name="Google Shape;547;p42"/>
            <p:cNvSpPr/>
            <p:nvPr/>
          </p:nvSpPr>
          <p:spPr>
            <a:xfrm>
              <a:off x="4553250" y="4239425"/>
              <a:ext cx="37500" cy="37500"/>
            </a:xfrm>
            <a:prstGeom prst="rect">
              <a:avLst/>
            </a:prstGeom>
            <a:solidFill>
              <a:srgbClr val="DD222D"/>
            </a:solidFill>
            <a:ln cap="flat" cmpd="sng" w="9525">
              <a:solidFill>
                <a:srgbClr val="DD222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8" name="Google Shape;548;p42"/>
          <p:cNvGrpSpPr/>
          <p:nvPr/>
        </p:nvGrpSpPr>
        <p:grpSpPr>
          <a:xfrm>
            <a:off x="6996767" y="2796979"/>
            <a:ext cx="1886700" cy="912234"/>
            <a:chOff x="1170618" y="1391251"/>
            <a:chExt cx="1886700" cy="912234"/>
          </a:xfrm>
        </p:grpSpPr>
        <p:sp>
          <p:nvSpPr>
            <p:cNvPr id="549" name="Google Shape;549;p42"/>
            <p:cNvSpPr txBox="1"/>
            <p:nvPr/>
          </p:nvSpPr>
          <p:spPr>
            <a:xfrm>
              <a:off x="1170618" y="1391251"/>
              <a:ext cx="18867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Reporting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50" name="Google Shape;550;p42"/>
            <p:cNvSpPr txBox="1"/>
            <p:nvPr/>
          </p:nvSpPr>
          <p:spPr>
            <a:xfrm>
              <a:off x="1174975" y="1711885"/>
              <a:ext cx="1882200" cy="59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Users can manage all their backups with Backup Status Reports, Restore Reports, etc...</a:t>
              </a:r>
              <a:endParaRPr i="1"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51" name="Google Shape;551;p42"/>
          <p:cNvGrpSpPr/>
          <p:nvPr/>
        </p:nvGrpSpPr>
        <p:grpSpPr>
          <a:xfrm>
            <a:off x="1008325" y="1465702"/>
            <a:ext cx="2062200" cy="840798"/>
            <a:chOff x="1164086" y="1391256"/>
            <a:chExt cx="2062200" cy="840798"/>
          </a:xfrm>
        </p:grpSpPr>
        <p:sp>
          <p:nvSpPr>
            <p:cNvPr id="552" name="Google Shape;552;p42"/>
            <p:cNvSpPr txBox="1"/>
            <p:nvPr/>
          </p:nvSpPr>
          <p:spPr>
            <a:xfrm>
              <a:off x="1164086" y="1391256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Efficient Storage Management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53" name="Google Shape;553;p42"/>
            <p:cNvSpPr txBox="1"/>
            <p:nvPr/>
          </p:nvSpPr>
          <p:spPr>
            <a:xfrm>
              <a:off x="1168841" y="1640454"/>
              <a:ext cx="1886700" cy="59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Vembu BDR Backup Server utilizes VembuHIVE™ file system to effectively manage storage repositories..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54" name="Google Shape;554;p42"/>
          <p:cNvGrpSpPr/>
          <p:nvPr/>
        </p:nvGrpSpPr>
        <p:grpSpPr>
          <a:xfrm>
            <a:off x="4022154" y="1467662"/>
            <a:ext cx="2062200" cy="836036"/>
            <a:chOff x="1164086" y="1391256"/>
            <a:chExt cx="2062200" cy="836036"/>
          </a:xfrm>
        </p:grpSpPr>
        <p:sp>
          <p:nvSpPr>
            <p:cNvPr id="555" name="Google Shape;555;p42"/>
            <p:cNvSpPr txBox="1"/>
            <p:nvPr/>
          </p:nvSpPr>
          <p:spPr>
            <a:xfrm>
              <a:off x="1164086" y="1391256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Compression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56" name="Google Shape;556;p42"/>
            <p:cNvSpPr txBox="1"/>
            <p:nvPr/>
          </p:nvSpPr>
          <p:spPr>
            <a:xfrm>
              <a:off x="1168841" y="1635692"/>
              <a:ext cx="1886700" cy="59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Built-in compression and deduplication to reduce the storage space with the ability to scale as &amp; when required.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57" name="Google Shape;557;p42"/>
          <p:cNvGrpSpPr/>
          <p:nvPr/>
        </p:nvGrpSpPr>
        <p:grpSpPr>
          <a:xfrm>
            <a:off x="6992077" y="1465962"/>
            <a:ext cx="2062200" cy="845236"/>
            <a:chOff x="1164086" y="1404311"/>
            <a:chExt cx="2062200" cy="845236"/>
          </a:xfrm>
        </p:grpSpPr>
        <p:sp>
          <p:nvSpPr>
            <p:cNvPr id="558" name="Google Shape;558;p42"/>
            <p:cNvSpPr txBox="1"/>
            <p:nvPr/>
          </p:nvSpPr>
          <p:spPr>
            <a:xfrm>
              <a:off x="1164086" y="1404311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End-to-End </a:t>
              </a: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Encryption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59" name="Google Shape;559;p42"/>
            <p:cNvSpPr txBox="1"/>
            <p:nvPr/>
          </p:nvSpPr>
          <p:spPr>
            <a:xfrm>
              <a:off x="1168852" y="1637847"/>
              <a:ext cx="1886700" cy="61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The backup data is encrypted using the AES-256 bit algorithm to protect the data both in flight and at rest.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60" name="Google Shape;560;p42"/>
          <p:cNvGrpSpPr/>
          <p:nvPr/>
        </p:nvGrpSpPr>
        <p:grpSpPr>
          <a:xfrm>
            <a:off x="4021550" y="2799150"/>
            <a:ext cx="2062200" cy="912250"/>
            <a:chOff x="1164086" y="1388597"/>
            <a:chExt cx="2062200" cy="1219423"/>
          </a:xfrm>
        </p:grpSpPr>
        <p:sp>
          <p:nvSpPr>
            <p:cNvPr id="561" name="Google Shape;561;p42"/>
            <p:cNvSpPr txBox="1"/>
            <p:nvPr/>
          </p:nvSpPr>
          <p:spPr>
            <a:xfrm>
              <a:off x="1164086" y="1388597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Where it left off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2" name="Google Shape;562;p42"/>
            <p:cNvSpPr txBox="1"/>
            <p:nvPr/>
          </p:nvSpPr>
          <p:spPr>
            <a:xfrm>
              <a:off x="1168836" y="1760520"/>
              <a:ext cx="1886700" cy="84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Even if there is a  network failure or other interruptions during backup,  the backup will automatically restart from where it left off during the previous schedule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63" name="Google Shape;563;p42"/>
          <p:cNvGrpSpPr/>
          <p:nvPr/>
        </p:nvGrpSpPr>
        <p:grpSpPr>
          <a:xfrm>
            <a:off x="1006399" y="2800304"/>
            <a:ext cx="2062200" cy="789730"/>
            <a:chOff x="1157558" y="1388597"/>
            <a:chExt cx="2062200" cy="950566"/>
          </a:xfrm>
        </p:grpSpPr>
        <p:sp>
          <p:nvSpPr>
            <p:cNvPr id="564" name="Google Shape;564;p42"/>
            <p:cNvSpPr txBox="1"/>
            <p:nvPr/>
          </p:nvSpPr>
          <p:spPr>
            <a:xfrm>
              <a:off x="1157558" y="1388597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Drive Rotation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5" name="Google Shape;565;p42"/>
            <p:cNvSpPr txBox="1"/>
            <p:nvPr/>
          </p:nvSpPr>
          <p:spPr>
            <a:xfrm>
              <a:off x="1162308" y="1758063"/>
              <a:ext cx="1886700" cy="58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It helps you to use multiple external hard drives to store the backup data and swap them on a regular basis.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66" name="Google Shape;566;p42"/>
          <p:cNvGrpSpPr/>
          <p:nvPr/>
        </p:nvGrpSpPr>
        <p:grpSpPr>
          <a:xfrm>
            <a:off x="6267613" y="2757296"/>
            <a:ext cx="781700" cy="757050"/>
            <a:chOff x="493975" y="1341330"/>
            <a:chExt cx="781700" cy="757050"/>
          </a:xfrm>
        </p:grpSpPr>
        <p:pic>
          <p:nvPicPr>
            <p:cNvPr id="567" name="Google Shape;567;p42"/>
            <p:cNvPicPr preferRelativeResize="0"/>
            <p:nvPr/>
          </p:nvPicPr>
          <p:blipFill rotWithShape="1">
            <a:blip r:embed="rId4">
              <a:alphaModFix/>
            </a:blip>
            <a:srcRect b="8325" l="7462" r="9245" t="8756"/>
            <a:stretch/>
          </p:blipFill>
          <p:spPr>
            <a:xfrm>
              <a:off x="493975" y="1341330"/>
              <a:ext cx="781700" cy="757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8" name="Google Shape;568;p42"/>
            <p:cNvSpPr/>
            <p:nvPr/>
          </p:nvSpPr>
          <p:spPr>
            <a:xfrm>
              <a:off x="665925" y="1986225"/>
              <a:ext cx="454125" cy="37500"/>
            </a:xfrm>
            <a:prstGeom prst="flowChartProcess">
              <a:avLst/>
            </a:prstGeom>
            <a:solidFill>
              <a:srgbClr val="B52C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69" name="Google Shape;569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52556" y="2818319"/>
            <a:ext cx="622025" cy="622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0" name="Google Shape;570;p42"/>
          <p:cNvGrpSpPr/>
          <p:nvPr/>
        </p:nvGrpSpPr>
        <p:grpSpPr>
          <a:xfrm>
            <a:off x="3290511" y="1425419"/>
            <a:ext cx="781700" cy="757050"/>
            <a:chOff x="493975" y="1341330"/>
            <a:chExt cx="781700" cy="757050"/>
          </a:xfrm>
        </p:grpSpPr>
        <p:pic>
          <p:nvPicPr>
            <p:cNvPr id="571" name="Google Shape;571;p42"/>
            <p:cNvPicPr preferRelativeResize="0"/>
            <p:nvPr/>
          </p:nvPicPr>
          <p:blipFill rotWithShape="1">
            <a:blip r:embed="rId4">
              <a:alphaModFix/>
            </a:blip>
            <a:srcRect b="8325" l="7462" r="9245" t="8756"/>
            <a:stretch/>
          </p:blipFill>
          <p:spPr>
            <a:xfrm>
              <a:off x="493975" y="1341330"/>
              <a:ext cx="781700" cy="757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2" name="Google Shape;572;p42"/>
            <p:cNvSpPr/>
            <p:nvPr/>
          </p:nvSpPr>
          <p:spPr>
            <a:xfrm>
              <a:off x="665925" y="1986225"/>
              <a:ext cx="454125" cy="37500"/>
            </a:xfrm>
            <a:prstGeom prst="flowChartProcess">
              <a:avLst/>
            </a:prstGeom>
            <a:solidFill>
              <a:srgbClr val="B52C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73" name="Google Shape;573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90947" y="1506595"/>
            <a:ext cx="611950" cy="611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4" name="Google Shape;574;p42"/>
          <p:cNvGrpSpPr/>
          <p:nvPr/>
        </p:nvGrpSpPr>
        <p:grpSpPr>
          <a:xfrm>
            <a:off x="6264407" y="1426550"/>
            <a:ext cx="781700" cy="757050"/>
            <a:chOff x="493975" y="1341330"/>
            <a:chExt cx="781700" cy="757050"/>
          </a:xfrm>
        </p:grpSpPr>
        <p:pic>
          <p:nvPicPr>
            <p:cNvPr id="575" name="Google Shape;575;p42"/>
            <p:cNvPicPr preferRelativeResize="0"/>
            <p:nvPr/>
          </p:nvPicPr>
          <p:blipFill rotWithShape="1">
            <a:blip r:embed="rId4">
              <a:alphaModFix/>
            </a:blip>
            <a:srcRect b="8325" l="7462" r="9245" t="8756"/>
            <a:stretch/>
          </p:blipFill>
          <p:spPr>
            <a:xfrm>
              <a:off x="493975" y="1341330"/>
              <a:ext cx="781700" cy="757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6" name="Google Shape;576;p42"/>
            <p:cNvSpPr/>
            <p:nvPr/>
          </p:nvSpPr>
          <p:spPr>
            <a:xfrm>
              <a:off x="665925" y="1986225"/>
              <a:ext cx="454125" cy="37500"/>
            </a:xfrm>
            <a:prstGeom prst="flowChartProcess">
              <a:avLst/>
            </a:prstGeom>
            <a:solidFill>
              <a:srgbClr val="B52C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77" name="Google Shape;577;p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376662" y="1498559"/>
            <a:ext cx="611625" cy="611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8" name="Google Shape;578;p42"/>
          <p:cNvGrpSpPr/>
          <p:nvPr/>
        </p:nvGrpSpPr>
        <p:grpSpPr>
          <a:xfrm>
            <a:off x="3297834" y="2758256"/>
            <a:ext cx="781700" cy="757050"/>
            <a:chOff x="3297834" y="2758256"/>
            <a:chExt cx="781700" cy="757050"/>
          </a:xfrm>
        </p:grpSpPr>
        <p:pic>
          <p:nvPicPr>
            <p:cNvPr id="579" name="Google Shape;579;p42"/>
            <p:cNvPicPr preferRelativeResize="0"/>
            <p:nvPr/>
          </p:nvPicPr>
          <p:blipFill rotWithShape="1">
            <a:blip r:embed="rId4">
              <a:alphaModFix/>
            </a:blip>
            <a:srcRect b="8325" l="7462" r="9245" t="8756"/>
            <a:stretch/>
          </p:blipFill>
          <p:spPr>
            <a:xfrm>
              <a:off x="3297834" y="2758256"/>
              <a:ext cx="781700" cy="757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0" name="Google Shape;580;p42"/>
            <p:cNvSpPr/>
            <p:nvPr/>
          </p:nvSpPr>
          <p:spPr>
            <a:xfrm>
              <a:off x="3469784" y="3403150"/>
              <a:ext cx="454125" cy="37500"/>
            </a:xfrm>
            <a:prstGeom prst="flowChartProcess">
              <a:avLst/>
            </a:prstGeom>
            <a:solidFill>
              <a:srgbClr val="B52C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81" name="Google Shape;581;p42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535434" y="2975087"/>
            <a:ext cx="328450" cy="328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2" name="Google Shape;582;p42"/>
          <p:cNvGrpSpPr/>
          <p:nvPr/>
        </p:nvGrpSpPr>
        <p:grpSpPr>
          <a:xfrm>
            <a:off x="288918" y="1426511"/>
            <a:ext cx="781700" cy="757050"/>
            <a:chOff x="288918" y="1426511"/>
            <a:chExt cx="781700" cy="757050"/>
          </a:xfrm>
        </p:grpSpPr>
        <p:sp>
          <p:nvSpPr>
            <p:cNvPr id="583" name="Google Shape;583;p42"/>
            <p:cNvSpPr/>
            <p:nvPr/>
          </p:nvSpPr>
          <p:spPr>
            <a:xfrm>
              <a:off x="460869" y="2071405"/>
              <a:ext cx="454125" cy="37500"/>
            </a:xfrm>
            <a:prstGeom prst="flowChartProcess">
              <a:avLst/>
            </a:prstGeom>
            <a:solidFill>
              <a:srgbClr val="B52C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584" name="Google Shape;584;p42"/>
            <p:cNvPicPr preferRelativeResize="0"/>
            <p:nvPr/>
          </p:nvPicPr>
          <p:blipFill rotWithShape="1">
            <a:blip r:embed="rId4">
              <a:alphaModFix/>
            </a:blip>
            <a:srcRect b="8325" l="7462" r="9245" t="8756"/>
            <a:stretch/>
          </p:blipFill>
          <p:spPr>
            <a:xfrm>
              <a:off x="288918" y="1426511"/>
              <a:ext cx="781700" cy="7570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85" name="Google Shape;585;p4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13638" y="1526290"/>
            <a:ext cx="548638" cy="548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6" name="Google Shape;586;p42"/>
          <p:cNvGrpSpPr/>
          <p:nvPr/>
        </p:nvGrpSpPr>
        <p:grpSpPr>
          <a:xfrm>
            <a:off x="289133" y="2761695"/>
            <a:ext cx="781700" cy="757050"/>
            <a:chOff x="493975" y="1341330"/>
            <a:chExt cx="781700" cy="757050"/>
          </a:xfrm>
        </p:grpSpPr>
        <p:pic>
          <p:nvPicPr>
            <p:cNvPr id="587" name="Google Shape;587;p42"/>
            <p:cNvPicPr preferRelativeResize="0"/>
            <p:nvPr/>
          </p:nvPicPr>
          <p:blipFill rotWithShape="1">
            <a:blip r:embed="rId4">
              <a:alphaModFix/>
            </a:blip>
            <a:srcRect b="8325" l="7462" r="9245" t="8756"/>
            <a:stretch/>
          </p:blipFill>
          <p:spPr>
            <a:xfrm>
              <a:off x="493975" y="1341330"/>
              <a:ext cx="781700" cy="757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8" name="Google Shape;588;p42"/>
            <p:cNvSpPr/>
            <p:nvPr/>
          </p:nvSpPr>
          <p:spPr>
            <a:xfrm>
              <a:off x="665925" y="1986225"/>
              <a:ext cx="454125" cy="37500"/>
            </a:xfrm>
            <a:prstGeom prst="flowChartProcess">
              <a:avLst/>
            </a:prstGeom>
            <a:solidFill>
              <a:srgbClr val="B52C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89" name="Google Shape;589;p4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95554" y="2943013"/>
            <a:ext cx="378800" cy="378800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42"/>
          <p:cNvSpPr txBox="1"/>
          <p:nvPr/>
        </p:nvSpPr>
        <p:spPr>
          <a:xfrm>
            <a:off x="185050" y="152550"/>
            <a:ext cx="87846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Other Key Features </a:t>
            </a:r>
            <a:r>
              <a:rPr lang="en" sz="24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of File Servers Backup</a:t>
            </a:r>
            <a:endParaRPr sz="24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43"/>
          <p:cNvSpPr txBox="1"/>
          <p:nvPr/>
        </p:nvSpPr>
        <p:spPr>
          <a:xfrm>
            <a:off x="1469025" y="2036700"/>
            <a:ext cx="6206100" cy="106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Vembu BDR Suite</a:t>
            </a:r>
            <a:endParaRPr b="1"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Disaster Recovery Scenarios</a:t>
            </a:r>
            <a:endParaRPr sz="36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2557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6"/>
          <p:cNvSpPr/>
          <p:nvPr/>
        </p:nvSpPr>
        <p:spPr>
          <a:xfrm>
            <a:off x="4419700" y="1000"/>
            <a:ext cx="4725900" cy="514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7" name="Google Shape;107;p26"/>
          <p:cNvPicPr preferRelativeResize="0"/>
          <p:nvPr/>
        </p:nvPicPr>
        <p:blipFill rotWithShape="1">
          <a:blip r:embed="rId4">
            <a:alphaModFix/>
          </a:blip>
          <a:srcRect b="39976" l="27961" r="27956" t="34133"/>
          <a:stretch/>
        </p:blipFill>
        <p:spPr>
          <a:xfrm>
            <a:off x="866089" y="2085587"/>
            <a:ext cx="2548450" cy="84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6"/>
          <p:cNvSpPr/>
          <p:nvPr/>
        </p:nvSpPr>
        <p:spPr>
          <a:xfrm>
            <a:off x="4410175" y="128700"/>
            <a:ext cx="46083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9" name="Google Shape;109;p26"/>
          <p:cNvGrpSpPr/>
          <p:nvPr/>
        </p:nvGrpSpPr>
        <p:grpSpPr>
          <a:xfrm>
            <a:off x="4000225" y="2160744"/>
            <a:ext cx="4087875" cy="822963"/>
            <a:chOff x="4000225" y="2151400"/>
            <a:chExt cx="4087875" cy="822963"/>
          </a:xfrm>
        </p:grpSpPr>
        <p:pic>
          <p:nvPicPr>
            <p:cNvPr id="110" name="Google Shape;110;p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000225" y="2151400"/>
              <a:ext cx="822963" cy="8229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" name="Google Shape;111;p26"/>
            <p:cNvSpPr txBox="1"/>
            <p:nvPr/>
          </p:nvSpPr>
          <p:spPr>
            <a:xfrm>
              <a:off x="4953100" y="2380031"/>
              <a:ext cx="31350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CC0000"/>
                  </a:solidFill>
                  <a:latin typeface="Lato"/>
                  <a:ea typeface="Lato"/>
                  <a:cs typeface="Lato"/>
                  <a:sym typeface="Lato"/>
                </a:rPr>
                <a:t>100+</a:t>
              </a:r>
              <a:r>
                <a:rPr b="1" lang="en">
                  <a:latin typeface="Lato"/>
                  <a:ea typeface="Lato"/>
                  <a:cs typeface="Lato"/>
                  <a:sym typeface="Lato"/>
                </a:rPr>
                <a:t>  Countries</a:t>
              </a:r>
              <a:endParaRPr b="1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12" name="Google Shape;112;p26"/>
          <p:cNvGrpSpPr/>
          <p:nvPr/>
        </p:nvGrpSpPr>
        <p:grpSpPr>
          <a:xfrm>
            <a:off x="4000225" y="3251307"/>
            <a:ext cx="4087875" cy="822963"/>
            <a:chOff x="4000225" y="3318163"/>
            <a:chExt cx="4087875" cy="822963"/>
          </a:xfrm>
        </p:grpSpPr>
        <p:pic>
          <p:nvPicPr>
            <p:cNvPr id="113" name="Google Shape;113;p2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000225" y="3318163"/>
              <a:ext cx="822963" cy="8229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" name="Google Shape;114;p26"/>
            <p:cNvSpPr txBox="1"/>
            <p:nvPr/>
          </p:nvSpPr>
          <p:spPr>
            <a:xfrm>
              <a:off x="4953100" y="3546794"/>
              <a:ext cx="31350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CC0000"/>
                  </a:solidFill>
                  <a:latin typeface="Lato"/>
                  <a:ea typeface="Lato"/>
                  <a:cs typeface="Lato"/>
                  <a:sym typeface="Lato"/>
                </a:rPr>
                <a:t>60,000+</a:t>
              </a:r>
              <a:r>
                <a:rPr b="1" lang="en">
                  <a:latin typeface="Lato"/>
                  <a:ea typeface="Lato"/>
                  <a:cs typeface="Lato"/>
                  <a:sym typeface="Lato"/>
                </a:rPr>
                <a:t>  Businesses</a:t>
              </a:r>
              <a:endParaRPr b="1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15" name="Google Shape;115;p26"/>
          <p:cNvGrpSpPr/>
          <p:nvPr/>
        </p:nvGrpSpPr>
        <p:grpSpPr>
          <a:xfrm>
            <a:off x="3953173" y="1026010"/>
            <a:ext cx="4134927" cy="911300"/>
            <a:chOff x="3953173" y="1026010"/>
            <a:chExt cx="4134927" cy="911300"/>
          </a:xfrm>
        </p:grpSpPr>
        <p:sp>
          <p:nvSpPr>
            <p:cNvPr id="116" name="Google Shape;116;p26"/>
            <p:cNvSpPr txBox="1"/>
            <p:nvPr/>
          </p:nvSpPr>
          <p:spPr>
            <a:xfrm>
              <a:off x="4953100" y="1298810"/>
              <a:ext cx="31350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CC0000"/>
                  </a:solidFill>
                  <a:latin typeface="Lato"/>
                  <a:ea typeface="Lato"/>
                  <a:cs typeface="Lato"/>
                  <a:sym typeface="Lato"/>
                </a:rPr>
                <a:t>15+</a:t>
              </a:r>
              <a:r>
                <a:rPr b="1" lang="en">
                  <a:latin typeface="Lato"/>
                  <a:ea typeface="Lato"/>
                  <a:cs typeface="Lato"/>
                  <a:sym typeface="Lato"/>
                </a:rPr>
                <a:t>  Years</a:t>
              </a:r>
              <a:endParaRPr b="1"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117" name="Google Shape;117;p2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953173" y="1026010"/>
              <a:ext cx="911300" cy="9113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1" name="Google Shape;601;p44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602" name="Google Shape;602;p4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3" name="Google Shape;603;p44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4" name="Google Shape;604;p44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605" name="Google Shape;605;p44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44"/>
          <p:cNvSpPr txBox="1"/>
          <p:nvPr/>
        </p:nvSpPr>
        <p:spPr>
          <a:xfrm>
            <a:off x="3222525" y="849344"/>
            <a:ext cx="52578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Restore the business-critical files/folders from the backed up data either from the Vembu BDR Client or from the BDR Backup Server.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607" name="Google Shape;607;p44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608" name="Google Shape;608;p44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09" name="Google Shape;609;p44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610" name="Google Shape;610;p44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1" name="Google Shape;611;p44"/>
          <p:cNvSpPr txBox="1"/>
          <p:nvPr/>
        </p:nvSpPr>
        <p:spPr>
          <a:xfrm>
            <a:off x="378275" y="2154550"/>
            <a:ext cx="26019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Granular Recovery</a:t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2" name="Google Shape;612;p44"/>
          <p:cNvSpPr txBox="1"/>
          <p:nvPr/>
        </p:nvSpPr>
        <p:spPr>
          <a:xfrm>
            <a:off x="4572900" y="2870722"/>
            <a:ext cx="13599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Client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13" name="Google Shape;613;p44"/>
          <p:cNvPicPr preferRelativeResize="0"/>
          <p:nvPr/>
        </p:nvPicPr>
        <p:blipFill rotWithShape="1">
          <a:blip r:embed="rId4">
            <a:alphaModFix/>
          </a:blip>
          <a:srcRect b="21584" l="15860" r="15860" t="21601"/>
          <a:stretch/>
        </p:blipFill>
        <p:spPr>
          <a:xfrm>
            <a:off x="4994999" y="2345424"/>
            <a:ext cx="515702" cy="429087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44"/>
          <p:cNvSpPr txBox="1"/>
          <p:nvPr/>
        </p:nvSpPr>
        <p:spPr>
          <a:xfrm>
            <a:off x="5766702" y="2419742"/>
            <a:ext cx="4104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LAN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615" name="Google Shape;615;p44"/>
          <p:cNvGrpSpPr/>
          <p:nvPr/>
        </p:nvGrpSpPr>
        <p:grpSpPr>
          <a:xfrm rot="-5400000">
            <a:off x="5938680" y="2228888"/>
            <a:ext cx="66444" cy="768102"/>
            <a:chOff x="7655291" y="3797682"/>
            <a:chExt cx="72300" cy="491114"/>
          </a:xfrm>
        </p:grpSpPr>
        <p:cxnSp>
          <p:nvCxnSpPr>
            <p:cNvPr id="616" name="Google Shape;616;p44"/>
            <p:cNvCxnSpPr/>
            <p:nvPr/>
          </p:nvCxnSpPr>
          <p:spPr>
            <a:xfrm rot="5400000">
              <a:off x="7446699" y="4041732"/>
              <a:ext cx="488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617" name="Google Shape;617;p44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618" name="Google Shape;618;p44"/>
          <p:cNvCxnSpPr/>
          <p:nvPr/>
        </p:nvCxnSpPr>
        <p:spPr>
          <a:xfrm>
            <a:off x="4582069" y="2613577"/>
            <a:ext cx="315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grpSp>
        <p:nvGrpSpPr>
          <p:cNvPr id="619" name="Google Shape;619;p44"/>
          <p:cNvGrpSpPr/>
          <p:nvPr/>
        </p:nvGrpSpPr>
        <p:grpSpPr>
          <a:xfrm>
            <a:off x="6039225" y="2114811"/>
            <a:ext cx="1475400" cy="904710"/>
            <a:chOff x="6344025" y="3053134"/>
            <a:chExt cx="1475400" cy="904710"/>
          </a:xfrm>
        </p:grpSpPr>
        <p:pic>
          <p:nvPicPr>
            <p:cNvPr id="620" name="Google Shape;620;p4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751875" y="3053134"/>
              <a:ext cx="659700" cy="659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1" name="Google Shape;621;p44"/>
            <p:cNvSpPr txBox="1"/>
            <p:nvPr/>
          </p:nvSpPr>
          <p:spPr>
            <a:xfrm>
              <a:off x="6344025" y="3809045"/>
              <a:ext cx="1475400" cy="14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980000"/>
                  </a:solidFill>
                  <a:latin typeface="Lato"/>
                  <a:ea typeface="Lato"/>
                  <a:cs typeface="Lato"/>
                  <a:sym typeface="Lato"/>
                </a:rPr>
                <a:t>Vembu BDR Backup Server</a:t>
              </a:r>
              <a:endParaRPr b="1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622" name="Google Shape;622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66587" y="2074671"/>
            <a:ext cx="1010478" cy="1010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4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162651" y="2074671"/>
            <a:ext cx="1010478" cy="1010463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44"/>
          <p:cNvSpPr txBox="1"/>
          <p:nvPr/>
        </p:nvSpPr>
        <p:spPr>
          <a:xfrm>
            <a:off x="7544648" y="2858220"/>
            <a:ext cx="1230000" cy="24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File / Folder recovery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625" name="Google Shape;625;p44"/>
          <p:cNvGrpSpPr/>
          <p:nvPr/>
        </p:nvGrpSpPr>
        <p:grpSpPr>
          <a:xfrm>
            <a:off x="7671200" y="2260525"/>
            <a:ext cx="977458" cy="495661"/>
            <a:chOff x="6571575" y="2698325"/>
            <a:chExt cx="1132235" cy="551224"/>
          </a:xfrm>
        </p:grpSpPr>
        <p:pic>
          <p:nvPicPr>
            <p:cNvPr id="626" name="Google Shape;626;p44"/>
            <p:cNvPicPr preferRelativeResize="0"/>
            <p:nvPr/>
          </p:nvPicPr>
          <p:blipFill rotWithShape="1">
            <a:blip r:embed="rId8">
              <a:alphaModFix/>
            </a:blip>
            <a:srcRect b="20037" l="22860" r="22173" t="19279"/>
            <a:stretch/>
          </p:blipFill>
          <p:spPr>
            <a:xfrm>
              <a:off x="6571575" y="2698325"/>
              <a:ext cx="499302" cy="5512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7" name="Google Shape;627;p44"/>
            <p:cNvPicPr preferRelativeResize="0"/>
            <p:nvPr/>
          </p:nvPicPr>
          <p:blipFill rotWithShape="1">
            <a:blip r:embed="rId9">
              <a:alphaModFix/>
            </a:blip>
            <a:srcRect b="21923" l="14579" r="18940" t="22147"/>
            <a:stretch/>
          </p:blipFill>
          <p:spPr>
            <a:xfrm>
              <a:off x="7099937" y="2719924"/>
              <a:ext cx="603873" cy="5080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8" name="Google Shape;628;p44"/>
          <p:cNvGrpSpPr/>
          <p:nvPr/>
        </p:nvGrpSpPr>
        <p:grpSpPr>
          <a:xfrm>
            <a:off x="7169087" y="2562432"/>
            <a:ext cx="421800" cy="66300"/>
            <a:chOff x="5849763" y="3039580"/>
            <a:chExt cx="421800" cy="66300"/>
          </a:xfrm>
        </p:grpSpPr>
        <p:cxnSp>
          <p:nvCxnSpPr>
            <p:cNvPr id="629" name="Google Shape;629;p44"/>
            <p:cNvCxnSpPr/>
            <p:nvPr/>
          </p:nvCxnSpPr>
          <p:spPr>
            <a:xfrm>
              <a:off x="5849763" y="3073300"/>
              <a:ext cx="4218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630" name="Google Shape;630;p44"/>
            <p:cNvSpPr/>
            <p:nvPr/>
          </p:nvSpPr>
          <p:spPr>
            <a:xfrm flipH="1" rot="5400000">
              <a:off x="6196241" y="3031180"/>
              <a:ext cx="66300" cy="8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31" name="Google Shape;631;p44"/>
          <p:cNvPicPr preferRelativeResize="0"/>
          <p:nvPr/>
        </p:nvPicPr>
        <p:blipFill rotWithShape="1">
          <a:blip r:embed="rId10">
            <a:alphaModFix/>
          </a:blip>
          <a:srcRect b="35470" l="16647" r="18095" t="35470"/>
          <a:stretch/>
        </p:blipFill>
        <p:spPr>
          <a:xfrm flipH="1">
            <a:off x="5660987" y="2603446"/>
            <a:ext cx="621831" cy="27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44"/>
          <p:cNvPicPr preferRelativeResize="0"/>
          <p:nvPr/>
        </p:nvPicPr>
        <p:blipFill rotWithShape="1">
          <a:blip r:embed="rId10">
            <a:alphaModFix/>
          </a:blip>
          <a:srcRect b="35470" l="16647" r="18095" t="35470"/>
          <a:stretch/>
        </p:blipFill>
        <p:spPr>
          <a:xfrm flipH="1" rot="-5400000">
            <a:off x="4943527" y="3182957"/>
            <a:ext cx="621831" cy="276901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44"/>
          <p:cNvSpPr txBox="1"/>
          <p:nvPr/>
        </p:nvSpPr>
        <p:spPr>
          <a:xfrm>
            <a:off x="4649048" y="4165582"/>
            <a:ext cx="1230000" cy="24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File / Folder recovery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634" name="Google Shape;634;p44"/>
          <p:cNvGrpSpPr/>
          <p:nvPr/>
        </p:nvGrpSpPr>
        <p:grpSpPr>
          <a:xfrm>
            <a:off x="4775600" y="3567886"/>
            <a:ext cx="977458" cy="495661"/>
            <a:chOff x="6571575" y="2698325"/>
            <a:chExt cx="1132235" cy="551224"/>
          </a:xfrm>
        </p:grpSpPr>
        <p:pic>
          <p:nvPicPr>
            <p:cNvPr id="635" name="Google Shape;635;p44"/>
            <p:cNvPicPr preferRelativeResize="0"/>
            <p:nvPr/>
          </p:nvPicPr>
          <p:blipFill rotWithShape="1">
            <a:blip r:embed="rId8">
              <a:alphaModFix/>
            </a:blip>
            <a:srcRect b="20037" l="22860" r="22173" t="19279"/>
            <a:stretch/>
          </p:blipFill>
          <p:spPr>
            <a:xfrm>
              <a:off x="6571575" y="2698325"/>
              <a:ext cx="499302" cy="5512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6" name="Google Shape;636;p44"/>
            <p:cNvPicPr preferRelativeResize="0"/>
            <p:nvPr/>
          </p:nvPicPr>
          <p:blipFill rotWithShape="1">
            <a:blip r:embed="rId9">
              <a:alphaModFix/>
            </a:blip>
            <a:srcRect b="21923" l="14579" r="18940" t="22147"/>
            <a:stretch/>
          </p:blipFill>
          <p:spPr>
            <a:xfrm>
              <a:off x="7099937" y="2719924"/>
              <a:ext cx="603873" cy="50802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45"/>
          <p:cNvSpPr txBox="1"/>
          <p:nvPr/>
        </p:nvSpPr>
        <p:spPr>
          <a:xfrm>
            <a:off x="236250" y="2707363"/>
            <a:ext cx="86715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Vembu Backup for File Servers</a:t>
            </a:r>
            <a:endParaRPr b="1"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Licensing Model</a:t>
            </a:r>
            <a:endParaRPr sz="36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643" name="Google Shape;643;p45"/>
          <p:cNvPicPr preferRelativeResize="0"/>
          <p:nvPr/>
        </p:nvPicPr>
        <p:blipFill rotWithShape="1">
          <a:blip r:embed="rId4">
            <a:alphaModFix/>
          </a:blip>
          <a:srcRect b="5382" l="19686" r="17014" t="5347"/>
          <a:stretch/>
        </p:blipFill>
        <p:spPr>
          <a:xfrm>
            <a:off x="4217300" y="1577537"/>
            <a:ext cx="557000" cy="78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Google Shape;64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50" y="0"/>
            <a:ext cx="9144000" cy="51425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9" name="Google Shape;649;p46"/>
          <p:cNvCxnSpPr/>
          <p:nvPr/>
        </p:nvCxnSpPr>
        <p:spPr>
          <a:xfrm>
            <a:off x="7460949" y="2145625"/>
            <a:ext cx="0" cy="17361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650" name="Google Shape;650;p46"/>
          <p:cNvSpPr/>
          <p:nvPr/>
        </p:nvSpPr>
        <p:spPr>
          <a:xfrm>
            <a:off x="750" y="741625"/>
            <a:ext cx="9144000" cy="431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p46"/>
          <p:cNvSpPr/>
          <p:nvPr/>
        </p:nvSpPr>
        <p:spPr>
          <a:xfrm>
            <a:off x="1500" y="4623470"/>
            <a:ext cx="344700" cy="432300"/>
          </a:xfrm>
          <a:prstGeom prst="rtTriangle">
            <a:avLst/>
          </a:prstGeom>
          <a:solidFill>
            <a:srgbClr val="DD22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652" name="Google Shape;652;p46"/>
          <p:cNvSpPr/>
          <p:nvPr/>
        </p:nvSpPr>
        <p:spPr>
          <a:xfrm rot="10800000">
            <a:off x="8800405" y="738913"/>
            <a:ext cx="344700" cy="432300"/>
          </a:xfrm>
          <a:prstGeom prst="rtTriangle">
            <a:avLst/>
          </a:prstGeom>
          <a:solidFill>
            <a:srgbClr val="DD22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53" name="Google Shape;653;p46"/>
          <p:cNvGrpSpPr/>
          <p:nvPr/>
        </p:nvGrpSpPr>
        <p:grpSpPr>
          <a:xfrm>
            <a:off x="2134950" y="4468025"/>
            <a:ext cx="4874100" cy="37500"/>
            <a:chOff x="2134950" y="4239425"/>
            <a:chExt cx="4874100" cy="37500"/>
          </a:xfrm>
        </p:grpSpPr>
        <p:cxnSp>
          <p:nvCxnSpPr>
            <p:cNvPr id="654" name="Google Shape;654;p46"/>
            <p:cNvCxnSpPr/>
            <p:nvPr/>
          </p:nvCxnSpPr>
          <p:spPr>
            <a:xfrm>
              <a:off x="2134950" y="4258175"/>
              <a:ext cx="4874100" cy="0"/>
            </a:xfrm>
            <a:prstGeom prst="straightConnector1">
              <a:avLst/>
            </a:prstGeom>
            <a:noFill/>
            <a:ln cap="flat" cmpd="sng" w="9525">
              <a:solidFill>
                <a:srgbClr val="DD222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655" name="Google Shape;655;p46"/>
            <p:cNvSpPr/>
            <p:nvPr/>
          </p:nvSpPr>
          <p:spPr>
            <a:xfrm>
              <a:off x="4553250" y="4239425"/>
              <a:ext cx="37500" cy="37500"/>
            </a:xfrm>
            <a:prstGeom prst="rect">
              <a:avLst/>
            </a:prstGeom>
            <a:solidFill>
              <a:srgbClr val="DD222D"/>
            </a:solidFill>
            <a:ln cap="flat" cmpd="sng" w="9525">
              <a:solidFill>
                <a:srgbClr val="DD222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56" name="Google Shape;656;p46"/>
          <p:cNvSpPr txBox="1"/>
          <p:nvPr/>
        </p:nvSpPr>
        <p:spPr>
          <a:xfrm>
            <a:off x="6025425" y="2317225"/>
            <a:ext cx="27531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57" name="Google Shape;657;p46"/>
          <p:cNvSpPr/>
          <p:nvPr/>
        </p:nvSpPr>
        <p:spPr>
          <a:xfrm>
            <a:off x="428025" y="1174800"/>
            <a:ext cx="5509500" cy="3002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600000" dist="19050">
              <a:srgbClr val="000000">
                <a:alpha val="1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8" name="Google Shape;658;p46"/>
          <p:cNvSpPr txBox="1"/>
          <p:nvPr/>
        </p:nvSpPr>
        <p:spPr>
          <a:xfrm>
            <a:off x="185050" y="152538"/>
            <a:ext cx="76260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Licensing</a:t>
            </a:r>
            <a:endParaRPr sz="24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659" name="Google Shape;659;p46"/>
          <p:cNvSpPr txBox="1"/>
          <p:nvPr/>
        </p:nvSpPr>
        <p:spPr>
          <a:xfrm>
            <a:off x="552525" y="1617250"/>
            <a:ext cx="50973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85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900"/>
              <a:buFont typeface="Lato"/>
              <a:buChar char="●"/>
            </a:pPr>
            <a:r>
              <a:rPr lang="en" sz="9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Vembu offers licensing options at monthly &amp; yearly subscriptions</a:t>
            </a:r>
            <a:endParaRPr sz="9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85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900"/>
              <a:buFont typeface="Lato"/>
              <a:buChar char="●"/>
            </a:pPr>
            <a:r>
              <a:rPr lang="en" sz="9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24/7 support and major/minor upgrades included</a:t>
            </a:r>
            <a:endParaRPr i="1" sz="9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0" name="Google Shape;660;p46"/>
          <p:cNvSpPr txBox="1"/>
          <p:nvPr/>
        </p:nvSpPr>
        <p:spPr>
          <a:xfrm>
            <a:off x="714550" y="1352475"/>
            <a:ext cx="27531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Subscription</a:t>
            </a:r>
            <a:endParaRPr b="1" sz="100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1" name="Google Shape;661;p46"/>
          <p:cNvSpPr txBox="1"/>
          <p:nvPr/>
        </p:nvSpPr>
        <p:spPr>
          <a:xfrm>
            <a:off x="552525" y="2988850"/>
            <a:ext cx="50973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85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20122"/>
              </a:buClr>
              <a:buSzPts val="900"/>
              <a:buFont typeface="Lato"/>
              <a:buChar char="●"/>
            </a:pPr>
            <a:r>
              <a:rPr lang="en" sz="9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One time purchase with upgrades and support free for one year</a:t>
            </a:r>
            <a:endParaRPr sz="9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85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20122"/>
              </a:buClr>
              <a:buSzPts val="900"/>
              <a:buFont typeface="Lato"/>
              <a:buChar char="●"/>
            </a:pPr>
            <a:r>
              <a:rPr lang="en" sz="9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After 1 year </a:t>
            </a:r>
            <a:r>
              <a:rPr lang="en" sz="9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AMC of 20% of license fee to be paid for continued support &amp; updates</a:t>
            </a:r>
            <a:endParaRPr i="1" sz="9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2" name="Google Shape;662;p46"/>
          <p:cNvSpPr txBox="1"/>
          <p:nvPr/>
        </p:nvSpPr>
        <p:spPr>
          <a:xfrm>
            <a:off x="714550" y="2647875"/>
            <a:ext cx="27531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Perpetual</a:t>
            </a:r>
            <a:endParaRPr b="1" sz="100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3" name="Google Shape;663;p46"/>
          <p:cNvSpPr txBox="1"/>
          <p:nvPr/>
        </p:nvSpPr>
        <p:spPr>
          <a:xfrm>
            <a:off x="6110275" y="1594224"/>
            <a:ext cx="2220600" cy="55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85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900"/>
              <a:buFont typeface="Lato"/>
              <a:buChar char="●"/>
            </a:pPr>
            <a:r>
              <a:rPr lang="en" sz="9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Standard</a:t>
            </a:r>
            <a:endParaRPr sz="9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4" name="Google Shape;664;p46"/>
          <p:cNvSpPr txBox="1"/>
          <p:nvPr/>
        </p:nvSpPr>
        <p:spPr>
          <a:xfrm>
            <a:off x="6272300" y="1352475"/>
            <a:ext cx="27531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Available </a:t>
            </a:r>
            <a:r>
              <a:rPr b="1"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Editions</a:t>
            </a:r>
            <a:endParaRPr b="1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665" name="Google Shape;665;p46"/>
          <p:cNvCxnSpPr/>
          <p:nvPr/>
        </p:nvCxnSpPr>
        <p:spPr>
          <a:xfrm>
            <a:off x="770950" y="2416400"/>
            <a:ext cx="36591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666" name="Google Shape;666;p46"/>
          <p:cNvSpPr txBox="1"/>
          <p:nvPr/>
        </p:nvSpPr>
        <p:spPr>
          <a:xfrm>
            <a:off x="6110275" y="2921075"/>
            <a:ext cx="2860800" cy="11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85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900"/>
              <a:buFont typeface="Lato"/>
              <a:buChar char="●"/>
            </a:pPr>
            <a:r>
              <a:rPr lang="en" sz="9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The backup and restore for the file Servers of Windows and Linux machines, supports only the Standard Edition, this edition holds the </a:t>
            </a:r>
            <a:r>
              <a:rPr lang="en" sz="9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enterprise</a:t>
            </a:r>
            <a:r>
              <a:rPr lang="en" sz="9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 class functionalities in it.</a:t>
            </a:r>
            <a:endParaRPr sz="9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7" name="Google Shape;667;p46"/>
          <p:cNvSpPr txBox="1"/>
          <p:nvPr/>
        </p:nvSpPr>
        <p:spPr>
          <a:xfrm>
            <a:off x="6272300" y="2571675"/>
            <a:ext cx="27531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Paid Edition - </a:t>
            </a:r>
            <a:r>
              <a:rPr b="1"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File Server Backup</a:t>
            </a:r>
            <a:endParaRPr b="1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47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grpSp>
          <p:nvGrpSpPr>
            <p:cNvPr id="673" name="Google Shape;673;p47"/>
            <p:cNvGrpSpPr/>
            <p:nvPr/>
          </p:nvGrpSpPr>
          <p:grpSpPr>
            <a:xfrm>
              <a:off x="0" y="0"/>
              <a:ext cx="9145500" cy="5143600"/>
              <a:chOff x="0" y="0"/>
              <a:chExt cx="9145500" cy="5143600"/>
            </a:xfrm>
          </p:grpSpPr>
          <p:pic>
            <p:nvPicPr>
              <p:cNvPr id="674" name="Google Shape;674;p4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0" y="0"/>
                <a:ext cx="9144000" cy="514255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75" name="Google Shape;675;p47"/>
              <p:cNvSpPr/>
              <p:nvPr/>
            </p:nvSpPr>
            <p:spPr>
              <a:xfrm>
                <a:off x="2339700" y="1000"/>
                <a:ext cx="6805800" cy="5142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76" name="Google Shape;676;p47"/>
            <p:cNvSpPr/>
            <p:nvPr/>
          </p:nvSpPr>
          <p:spPr>
            <a:xfrm>
              <a:off x="2339700" y="128750"/>
              <a:ext cx="6683700" cy="4886100"/>
            </a:xfrm>
            <a:prstGeom prst="rect">
              <a:avLst/>
            </a:prstGeom>
            <a:noFill/>
            <a:ln cap="flat" cmpd="sng" w="9525">
              <a:solidFill>
                <a:srgbClr val="99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7" name="Google Shape;677;p47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solidFill>
                <a:srgbClr val="FFFFFF"/>
              </a:solidFill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grpSp>
        <p:nvGrpSpPr>
          <p:cNvPr id="678" name="Google Shape;678;p47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679" name="Google Shape;679;p47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80" name="Google Shape;680;p47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  <p:sp>
          <p:nvSpPr>
            <p:cNvPr id="681" name="Google Shape;681;p47"/>
            <p:cNvSpPr txBox="1"/>
            <p:nvPr/>
          </p:nvSpPr>
          <p:spPr>
            <a:xfrm>
              <a:off x="480575" y="2357343"/>
              <a:ext cx="2346900" cy="7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Backup fo</a:t>
              </a:r>
              <a:r>
                <a:rPr lang="en"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r</a:t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File Servers</a:t>
              </a:r>
              <a:r>
                <a:rPr b="1" lang="en" sz="18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endPara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682" name="Google Shape;682;p47"/>
          <p:cNvGrpSpPr/>
          <p:nvPr/>
        </p:nvGrpSpPr>
        <p:grpSpPr>
          <a:xfrm>
            <a:off x="3258414" y="1762825"/>
            <a:ext cx="4063427" cy="1638174"/>
            <a:chOff x="3106014" y="1762825"/>
            <a:chExt cx="4063427" cy="1638174"/>
          </a:xfrm>
        </p:grpSpPr>
        <p:pic>
          <p:nvPicPr>
            <p:cNvPr id="683" name="Google Shape;683;p47"/>
            <p:cNvPicPr preferRelativeResize="0"/>
            <p:nvPr/>
          </p:nvPicPr>
          <p:blipFill rotWithShape="1">
            <a:blip r:embed="rId4">
              <a:alphaModFix/>
            </a:blip>
            <a:srcRect b="27221" l="751" r="30326" t="27212"/>
            <a:stretch/>
          </p:blipFill>
          <p:spPr>
            <a:xfrm>
              <a:off x="3135515" y="1762825"/>
              <a:ext cx="4033925" cy="16381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84" name="Google Shape;684;p47"/>
            <p:cNvGrpSpPr/>
            <p:nvPr/>
          </p:nvGrpSpPr>
          <p:grpSpPr>
            <a:xfrm>
              <a:off x="5787678" y="2351084"/>
              <a:ext cx="864300" cy="352430"/>
              <a:chOff x="7552239" y="2349503"/>
              <a:chExt cx="864300" cy="352430"/>
            </a:xfrm>
          </p:grpSpPr>
          <p:sp>
            <p:nvSpPr>
              <p:cNvPr id="685" name="Google Shape;685;p47"/>
              <p:cNvSpPr txBox="1"/>
              <p:nvPr/>
            </p:nvSpPr>
            <p:spPr>
              <a:xfrm>
                <a:off x="7691589" y="2349503"/>
                <a:ext cx="585600" cy="23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300">
                    <a:solidFill>
                      <a:schemeClr val="lt1"/>
                    </a:solidFill>
                  </a:rPr>
                  <a:t>$60</a:t>
                </a:r>
                <a:endParaRPr b="1" sz="1150">
                  <a:solidFill>
                    <a:schemeClr val="lt1"/>
                  </a:solidFill>
                </a:endParaRPr>
              </a:p>
            </p:txBody>
          </p:sp>
          <p:sp>
            <p:nvSpPr>
              <p:cNvPr id="686" name="Google Shape;686;p47"/>
              <p:cNvSpPr txBox="1"/>
              <p:nvPr/>
            </p:nvSpPr>
            <p:spPr>
              <a:xfrm>
                <a:off x="7552239" y="2578933"/>
                <a:ext cx="864300" cy="1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1" lang="en" sz="500"/>
                  <a:t>per server/annum</a:t>
                </a:r>
                <a:endParaRPr b="1" i="1" sz="500"/>
              </a:p>
            </p:txBody>
          </p:sp>
        </p:grpSp>
        <p:sp>
          <p:nvSpPr>
            <p:cNvPr id="687" name="Google Shape;687;p47"/>
            <p:cNvSpPr txBox="1"/>
            <p:nvPr/>
          </p:nvSpPr>
          <p:spPr>
            <a:xfrm>
              <a:off x="5479578" y="1931800"/>
              <a:ext cx="14805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rgbClr val="D7363A"/>
                  </a:solidFill>
                </a:rPr>
                <a:t>File </a:t>
              </a:r>
              <a:r>
                <a:rPr b="1" lang="en" sz="900">
                  <a:solidFill>
                    <a:srgbClr val="D7363A"/>
                  </a:solidFill>
                </a:rPr>
                <a:t>Server</a:t>
              </a:r>
              <a:endParaRPr b="1" sz="900">
                <a:solidFill>
                  <a:schemeClr val="lt1"/>
                </a:solidFill>
              </a:endParaRPr>
            </a:p>
          </p:txBody>
        </p:sp>
        <p:grpSp>
          <p:nvGrpSpPr>
            <p:cNvPr id="688" name="Google Shape;688;p47"/>
            <p:cNvGrpSpPr/>
            <p:nvPr/>
          </p:nvGrpSpPr>
          <p:grpSpPr>
            <a:xfrm>
              <a:off x="5787678" y="2883634"/>
              <a:ext cx="864300" cy="346404"/>
              <a:chOff x="7552239" y="2886996"/>
              <a:chExt cx="864300" cy="346404"/>
            </a:xfrm>
          </p:grpSpPr>
          <p:sp>
            <p:nvSpPr>
              <p:cNvPr id="689" name="Google Shape;689;p47"/>
              <p:cNvSpPr txBox="1"/>
              <p:nvPr/>
            </p:nvSpPr>
            <p:spPr>
              <a:xfrm>
                <a:off x="7664889" y="2886996"/>
                <a:ext cx="639000" cy="23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300">
                    <a:solidFill>
                      <a:schemeClr val="lt1"/>
                    </a:solidFill>
                  </a:rPr>
                  <a:t>$150</a:t>
                </a:r>
                <a:endParaRPr b="1" sz="1150">
                  <a:solidFill>
                    <a:schemeClr val="lt1"/>
                  </a:solidFill>
                </a:endParaRPr>
              </a:p>
            </p:txBody>
          </p:sp>
          <p:sp>
            <p:nvSpPr>
              <p:cNvPr id="690" name="Google Shape;690;p47"/>
              <p:cNvSpPr txBox="1"/>
              <p:nvPr/>
            </p:nvSpPr>
            <p:spPr>
              <a:xfrm>
                <a:off x="7552239" y="3110400"/>
                <a:ext cx="864300" cy="1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1" lang="en" sz="500"/>
                  <a:t>per server</a:t>
                </a:r>
                <a:endParaRPr b="1" i="1" sz="500"/>
              </a:p>
            </p:txBody>
          </p:sp>
        </p:grpSp>
        <p:grpSp>
          <p:nvGrpSpPr>
            <p:cNvPr id="691" name="Google Shape;691;p47"/>
            <p:cNvGrpSpPr/>
            <p:nvPr/>
          </p:nvGrpSpPr>
          <p:grpSpPr>
            <a:xfrm>
              <a:off x="3106014" y="2339350"/>
              <a:ext cx="1789800" cy="375897"/>
              <a:chOff x="3106014" y="2339350"/>
              <a:chExt cx="1789800" cy="375897"/>
            </a:xfrm>
          </p:grpSpPr>
          <p:sp>
            <p:nvSpPr>
              <p:cNvPr id="692" name="Google Shape;692;p47"/>
              <p:cNvSpPr txBox="1"/>
              <p:nvPr/>
            </p:nvSpPr>
            <p:spPr>
              <a:xfrm>
                <a:off x="3106026" y="2339350"/>
                <a:ext cx="1763400" cy="23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900">
                    <a:solidFill>
                      <a:schemeClr val="lt1"/>
                    </a:solidFill>
                  </a:rPr>
                  <a:t>Subscription License</a:t>
                </a:r>
                <a:endParaRPr b="1" sz="750">
                  <a:solidFill>
                    <a:schemeClr val="lt1"/>
                  </a:solidFill>
                </a:endParaRPr>
              </a:p>
            </p:txBody>
          </p:sp>
          <p:sp>
            <p:nvSpPr>
              <p:cNvPr id="693" name="Google Shape;693;p47"/>
              <p:cNvSpPr txBox="1"/>
              <p:nvPr/>
            </p:nvSpPr>
            <p:spPr>
              <a:xfrm>
                <a:off x="3106014" y="2592247"/>
                <a:ext cx="1789800" cy="1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i="1" lang="en" sz="500"/>
                  <a:t>(Includes product updates, upgrades &amp; standard technical support until subscription period)</a:t>
                </a:r>
                <a:endParaRPr i="1" sz="500"/>
              </a:p>
            </p:txBody>
          </p:sp>
        </p:grpSp>
        <p:grpSp>
          <p:nvGrpSpPr>
            <p:cNvPr id="694" name="Google Shape;694;p47"/>
            <p:cNvGrpSpPr/>
            <p:nvPr/>
          </p:nvGrpSpPr>
          <p:grpSpPr>
            <a:xfrm>
              <a:off x="3106014" y="2882326"/>
              <a:ext cx="1588812" cy="349020"/>
              <a:chOff x="3106014" y="2880272"/>
              <a:chExt cx="1588812" cy="349020"/>
            </a:xfrm>
          </p:grpSpPr>
          <p:sp>
            <p:nvSpPr>
              <p:cNvPr id="695" name="Google Shape;695;p47"/>
              <p:cNvSpPr txBox="1"/>
              <p:nvPr/>
            </p:nvSpPr>
            <p:spPr>
              <a:xfrm>
                <a:off x="3106025" y="2880272"/>
                <a:ext cx="1588800" cy="23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900">
                    <a:solidFill>
                      <a:schemeClr val="lt1"/>
                    </a:solidFill>
                  </a:rPr>
                  <a:t>Perpetual License</a:t>
                </a:r>
                <a:endParaRPr b="1" sz="750">
                  <a:solidFill>
                    <a:schemeClr val="lt1"/>
                  </a:solidFill>
                </a:endParaRPr>
              </a:p>
            </p:txBody>
          </p:sp>
          <p:sp>
            <p:nvSpPr>
              <p:cNvPr id="696" name="Google Shape;696;p47"/>
              <p:cNvSpPr txBox="1"/>
              <p:nvPr/>
            </p:nvSpPr>
            <p:spPr>
              <a:xfrm>
                <a:off x="3106014" y="3106292"/>
                <a:ext cx="1588800" cy="1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i="1" lang="en" sz="500"/>
                  <a:t>(Free maintenance &amp; support for 1st year)</a:t>
                </a:r>
                <a:endParaRPr i="1" sz="500"/>
              </a:p>
            </p:txBody>
          </p:sp>
        </p:grp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2" name="Google Shape;702;p48"/>
          <p:cNvGrpSpPr/>
          <p:nvPr/>
        </p:nvGrpSpPr>
        <p:grpSpPr>
          <a:xfrm>
            <a:off x="2702853" y="1644931"/>
            <a:ext cx="3738300" cy="1853289"/>
            <a:chOff x="2593503" y="2390086"/>
            <a:chExt cx="3738300" cy="1853289"/>
          </a:xfrm>
        </p:grpSpPr>
        <p:sp>
          <p:nvSpPr>
            <p:cNvPr id="703" name="Google Shape;703;p48"/>
            <p:cNvSpPr txBox="1"/>
            <p:nvPr/>
          </p:nvSpPr>
          <p:spPr>
            <a:xfrm>
              <a:off x="2903102" y="3677875"/>
              <a:ext cx="3119100" cy="56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Email</a:t>
              </a:r>
              <a:endParaRPr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rPr>
                <a:t>vembu-sales@vembu.com</a:t>
              </a:r>
              <a:endParaRPr sz="11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uFill>
                    <a:noFill/>
                  </a:uFill>
                  <a:latin typeface="Lato Light"/>
                  <a:ea typeface="Lato Light"/>
                  <a:cs typeface="Lato Light"/>
                  <a:sym typeface="Lato Light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vembu-support@vembu.com</a:t>
              </a:r>
              <a:endParaRPr sz="11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04" name="Google Shape;704;p48"/>
            <p:cNvSpPr txBox="1"/>
            <p:nvPr/>
          </p:nvSpPr>
          <p:spPr>
            <a:xfrm>
              <a:off x="2593503" y="2390086"/>
              <a:ext cx="3738300" cy="52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6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Thank You</a:t>
              </a:r>
              <a:endParaRPr sz="3600"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705" name="Google Shape;705;p48"/>
            <p:cNvCxnSpPr/>
            <p:nvPr/>
          </p:nvCxnSpPr>
          <p:spPr>
            <a:xfrm>
              <a:off x="2608503" y="2964475"/>
              <a:ext cx="3708300" cy="0"/>
            </a:xfrm>
            <a:prstGeom prst="straightConnector1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706" name="Google Shape;706;p48"/>
            <p:cNvGrpSpPr/>
            <p:nvPr/>
          </p:nvGrpSpPr>
          <p:grpSpPr>
            <a:xfrm>
              <a:off x="2849007" y="3143905"/>
              <a:ext cx="3227290" cy="393600"/>
              <a:chOff x="2876984" y="3220105"/>
              <a:chExt cx="3227290" cy="393600"/>
            </a:xfrm>
          </p:grpSpPr>
          <p:sp>
            <p:nvSpPr>
              <p:cNvPr id="707" name="Google Shape;707;p48"/>
              <p:cNvSpPr txBox="1"/>
              <p:nvPr/>
            </p:nvSpPr>
            <p:spPr>
              <a:xfrm>
                <a:off x="2876984" y="3220105"/>
                <a:ext cx="1441200" cy="39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rgbClr val="FFFFFF"/>
                    </a:solidFill>
                    <a:latin typeface="Open Sans Light"/>
                    <a:ea typeface="Open Sans Light"/>
                    <a:cs typeface="Open Sans Light"/>
                    <a:sym typeface="Open Sans Light"/>
                  </a:rPr>
                  <a:t>USA &amp; CANADA</a:t>
                </a:r>
                <a:endParaRPr sz="1100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endParaRPr>
              </a:p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rgbClr val="FFFFFF"/>
                    </a:solidFill>
                    <a:latin typeface="Open Sans Light"/>
                    <a:ea typeface="Open Sans Light"/>
                    <a:cs typeface="Open Sans Light"/>
                    <a:sym typeface="Open Sans Light"/>
                  </a:rPr>
                  <a:t>+1-512-256-8699</a:t>
                </a:r>
                <a:endParaRPr sz="1100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endParaRPr>
              </a:p>
            </p:txBody>
          </p:sp>
          <p:sp>
            <p:nvSpPr>
              <p:cNvPr id="708" name="Google Shape;708;p48"/>
              <p:cNvSpPr txBox="1"/>
              <p:nvPr/>
            </p:nvSpPr>
            <p:spPr>
              <a:xfrm>
                <a:off x="4622874" y="3220105"/>
                <a:ext cx="1481400" cy="39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rgbClr val="FFFFFF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UNITED KINGDOM</a:t>
                </a:r>
                <a:endParaRPr sz="1100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rgbClr val="FFFFFF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+44-203-793-8668</a:t>
                </a:r>
                <a:endParaRPr sz="1100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cxnSp>
            <p:nvCxnSpPr>
              <p:cNvPr id="709" name="Google Shape;709;p48"/>
              <p:cNvCxnSpPr/>
              <p:nvPr/>
            </p:nvCxnSpPr>
            <p:spPr>
              <a:xfrm>
                <a:off x="4423925" y="3224305"/>
                <a:ext cx="0" cy="385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2557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7"/>
          <p:cNvSpPr/>
          <p:nvPr/>
        </p:nvSpPr>
        <p:spPr>
          <a:xfrm>
            <a:off x="4419700" y="1000"/>
            <a:ext cx="4725900" cy="514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7"/>
          <p:cNvSpPr/>
          <p:nvPr/>
        </p:nvSpPr>
        <p:spPr>
          <a:xfrm>
            <a:off x="4410175" y="129175"/>
            <a:ext cx="46083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6200" y="1562650"/>
            <a:ext cx="4038600" cy="201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7"/>
          <p:cNvSpPr txBox="1"/>
          <p:nvPr/>
        </p:nvSpPr>
        <p:spPr>
          <a:xfrm>
            <a:off x="1066900" y="2141975"/>
            <a:ext cx="27336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Vembu</a:t>
            </a:r>
            <a:endParaRPr b="1"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Technology Partner</a:t>
            </a:r>
            <a:endParaRPr sz="36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8"/>
          <p:cNvSpPr txBox="1"/>
          <p:nvPr/>
        </p:nvSpPr>
        <p:spPr>
          <a:xfrm>
            <a:off x="2238453" y="2142276"/>
            <a:ext cx="46671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Vembu</a:t>
            </a: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BDR Suite</a:t>
            </a:r>
            <a:endParaRPr b="1"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 Product Overview</a:t>
            </a:r>
            <a:endParaRPr sz="36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9"/>
          <p:cNvSpPr/>
          <p:nvPr/>
        </p:nvSpPr>
        <p:spPr>
          <a:xfrm>
            <a:off x="1600" y="2586625"/>
            <a:ext cx="9144000" cy="255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9"/>
          <p:cNvSpPr/>
          <p:nvPr/>
        </p:nvSpPr>
        <p:spPr>
          <a:xfrm>
            <a:off x="133350" y="2586625"/>
            <a:ext cx="8885100" cy="24288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9"/>
          <p:cNvSpPr txBox="1"/>
          <p:nvPr/>
        </p:nvSpPr>
        <p:spPr>
          <a:xfrm>
            <a:off x="2690925" y="565200"/>
            <a:ext cx="37623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Vembu  </a:t>
            </a:r>
            <a:r>
              <a:rPr lang="en"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BDR Suite</a:t>
            </a:r>
            <a:endParaRPr sz="36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1" name="Google Shape;141;p29"/>
          <p:cNvSpPr txBox="1"/>
          <p:nvPr/>
        </p:nvSpPr>
        <p:spPr>
          <a:xfrm>
            <a:off x="75" y="1255613"/>
            <a:ext cx="91440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Vembu BDR Suite is a portfolio of products designed to backup multiple environments from</a:t>
            </a:r>
            <a:endParaRPr i="1" sz="12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virtual to physical to cloud while addressing diverse and advanced use cases</a:t>
            </a:r>
            <a:endParaRPr sz="12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142" name="Google Shape;142;p29"/>
          <p:cNvCxnSpPr/>
          <p:nvPr/>
        </p:nvCxnSpPr>
        <p:spPr>
          <a:xfrm>
            <a:off x="2457525" y="1195975"/>
            <a:ext cx="4229100" cy="0"/>
          </a:xfrm>
          <a:prstGeom prst="straightConnector1">
            <a:avLst/>
          </a:prstGeom>
          <a:noFill/>
          <a:ln cap="flat" cmpd="sng" w="9525">
            <a:solidFill>
              <a:srgbClr val="FF6A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3" name="Google Shape;143;p29"/>
          <p:cNvSpPr txBox="1"/>
          <p:nvPr/>
        </p:nvSpPr>
        <p:spPr>
          <a:xfrm>
            <a:off x="406363" y="3059300"/>
            <a:ext cx="17070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Backup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&amp; Replication for </a:t>
            </a: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VMware</a:t>
            </a:r>
            <a:endParaRPr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" name="Google Shape;144;p29"/>
          <p:cNvSpPr txBox="1"/>
          <p:nvPr/>
        </p:nvSpPr>
        <p:spPr>
          <a:xfrm>
            <a:off x="2150993" y="3059300"/>
            <a:ext cx="17070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Backup 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&amp; Replication for </a:t>
            </a: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Hyper-V</a:t>
            </a:r>
            <a:endParaRPr sz="11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5" name="Google Shape;145;p29"/>
          <p:cNvSpPr txBox="1"/>
          <p:nvPr/>
        </p:nvSpPr>
        <p:spPr>
          <a:xfrm>
            <a:off x="3872393" y="3059300"/>
            <a:ext cx="15432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Backup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for 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Microsoft 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Windows</a:t>
            </a:r>
            <a:endParaRPr sz="11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6" name="Google Shape;146;p29"/>
          <p:cNvSpPr txBox="1"/>
          <p:nvPr/>
        </p:nvSpPr>
        <p:spPr>
          <a:xfrm>
            <a:off x="5539355" y="3059300"/>
            <a:ext cx="15432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Backup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for </a:t>
            </a: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AWS</a:t>
            </a:r>
            <a:endParaRPr b="1"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7" name="Google Shape;147;p29"/>
          <p:cNvSpPr txBox="1"/>
          <p:nvPr/>
        </p:nvSpPr>
        <p:spPr>
          <a:xfrm>
            <a:off x="7138817" y="3059300"/>
            <a:ext cx="16452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Backup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for 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Microsoft 365</a:t>
            </a:r>
            <a:endParaRPr b="1" sz="11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48" name="Google Shape;148;p29"/>
          <p:cNvGrpSpPr/>
          <p:nvPr/>
        </p:nvGrpSpPr>
        <p:grpSpPr>
          <a:xfrm>
            <a:off x="817603" y="2201120"/>
            <a:ext cx="802876" cy="799249"/>
            <a:chOff x="827970" y="2201120"/>
            <a:chExt cx="802876" cy="799249"/>
          </a:xfrm>
        </p:grpSpPr>
        <p:pic>
          <p:nvPicPr>
            <p:cNvPr id="149" name="Google Shape;149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827970" y="2201120"/>
              <a:ext cx="802876" cy="799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Google Shape;150;p29"/>
            <p:cNvPicPr preferRelativeResize="0"/>
            <p:nvPr/>
          </p:nvPicPr>
          <p:blipFill rotWithShape="1">
            <a:blip r:embed="rId5">
              <a:alphaModFix/>
            </a:blip>
            <a:srcRect b="228" l="0" r="0" t="228"/>
            <a:stretch/>
          </p:blipFill>
          <p:spPr>
            <a:xfrm>
              <a:off x="903158" y="2275994"/>
              <a:ext cx="652500" cy="6495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1" name="Google Shape;151;p29"/>
          <p:cNvGrpSpPr/>
          <p:nvPr/>
        </p:nvGrpSpPr>
        <p:grpSpPr>
          <a:xfrm>
            <a:off x="4168381" y="2201120"/>
            <a:ext cx="802875" cy="799249"/>
            <a:chOff x="4170565" y="2201120"/>
            <a:chExt cx="802875" cy="799249"/>
          </a:xfrm>
        </p:grpSpPr>
        <p:pic>
          <p:nvPicPr>
            <p:cNvPr id="152" name="Google Shape;152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4170565" y="2201120"/>
              <a:ext cx="802875" cy="799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29"/>
            <p:cNvPicPr preferRelativeResize="0"/>
            <p:nvPr/>
          </p:nvPicPr>
          <p:blipFill rotWithShape="1">
            <a:blip r:embed="rId6">
              <a:alphaModFix/>
            </a:blip>
            <a:srcRect b="228" l="0" r="0" t="228"/>
            <a:stretch/>
          </p:blipFill>
          <p:spPr>
            <a:xfrm>
              <a:off x="4312768" y="2312627"/>
              <a:ext cx="542950" cy="5404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4" name="Google Shape;154;p29"/>
          <p:cNvGrpSpPr/>
          <p:nvPr/>
        </p:nvGrpSpPr>
        <p:grpSpPr>
          <a:xfrm>
            <a:off x="2498095" y="2201120"/>
            <a:ext cx="802875" cy="799249"/>
            <a:chOff x="2499267" y="2201120"/>
            <a:chExt cx="802875" cy="799249"/>
          </a:xfrm>
        </p:grpSpPr>
        <p:pic>
          <p:nvPicPr>
            <p:cNvPr id="155" name="Google Shape;155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2499267" y="2201120"/>
              <a:ext cx="802875" cy="799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29"/>
            <p:cNvPicPr preferRelativeResize="0"/>
            <p:nvPr/>
          </p:nvPicPr>
          <p:blipFill rotWithShape="1">
            <a:blip r:embed="rId7">
              <a:alphaModFix/>
            </a:blip>
            <a:srcRect b="228" l="0" r="0" t="228"/>
            <a:stretch/>
          </p:blipFill>
          <p:spPr>
            <a:xfrm>
              <a:off x="2612717" y="2314069"/>
              <a:ext cx="575976" cy="5733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7" name="Google Shape;157;p29"/>
          <p:cNvGrpSpPr/>
          <p:nvPr/>
        </p:nvGrpSpPr>
        <p:grpSpPr>
          <a:xfrm>
            <a:off x="5848872" y="2201120"/>
            <a:ext cx="802876" cy="799249"/>
            <a:chOff x="5841862" y="2201120"/>
            <a:chExt cx="802876" cy="799249"/>
          </a:xfrm>
        </p:grpSpPr>
        <p:pic>
          <p:nvPicPr>
            <p:cNvPr id="158" name="Google Shape;158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5841862" y="2201120"/>
              <a:ext cx="802876" cy="799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Google Shape;159;p29"/>
            <p:cNvPicPr preferRelativeResize="0"/>
            <p:nvPr/>
          </p:nvPicPr>
          <p:blipFill rotWithShape="1">
            <a:blip r:embed="rId8">
              <a:alphaModFix/>
            </a:blip>
            <a:srcRect b="228" l="0" r="0" t="228"/>
            <a:stretch/>
          </p:blipFill>
          <p:spPr>
            <a:xfrm>
              <a:off x="5933026" y="2292390"/>
              <a:ext cx="624626" cy="6217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0" name="Google Shape;160;p29"/>
          <p:cNvGrpSpPr/>
          <p:nvPr/>
        </p:nvGrpSpPr>
        <p:grpSpPr>
          <a:xfrm>
            <a:off x="7519158" y="2201120"/>
            <a:ext cx="802876" cy="799249"/>
            <a:chOff x="7513159" y="2201120"/>
            <a:chExt cx="802876" cy="799249"/>
          </a:xfrm>
        </p:grpSpPr>
        <p:pic>
          <p:nvPicPr>
            <p:cNvPr id="161" name="Google Shape;161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7513159" y="2201120"/>
              <a:ext cx="802876" cy="799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Google Shape;162;p29"/>
            <p:cNvPicPr preferRelativeResize="0"/>
            <p:nvPr/>
          </p:nvPicPr>
          <p:blipFill rotWithShape="1">
            <a:blip r:embed="rId9">
              <a:alphaModFix/>
            </a:blip>
            <a:srcRect b="228" l="0" r="0" t="228"/>
            <a:stretch/>
          </p:blipFill>
          <p:spPr>
            <a:xfrm>
              <a:off x="7594118" y="2271980"/>
              <a:ext cx="624626" cy="6217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3" name="Google Shape;163;p29"/>
          <p:cNvGrpSpPr/>
          <p:nvPr/>
        </p:nvGrpSpPr>
        <p:grpSpPr>
          <a:xfrm>
            <a:off x="1656666" y="3638714"/>
            <a:ext cx="802876" cy="799250"/>
            <a:chOff x="1742370" y="3648920"/>
            <a:chExt cx="802876" cy="799250"/>
          </a:xfrm>
        </p:grpSpPr>
        <p:pic>
          <p:nvPicPr>
            <p:cNvPr id="164" name="Google Shape;164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1742370" y="3648920"/>
              <a:ext cx="802876" cy="799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9"/>
            <p:cNvPicPr preferRelativeResize="0"/>
            <p:nvPr/>
          </p:nvPicPr>
          <p:blipFill rotWithShape="1">
            <a:blip r:embed="rId10">
              <a:alphaModFix/>
            </a:blip>
            <a:srcRect b="228" l="0" r="0" t="228"/>
            <a:stretch/>
          </p:blipFill>
          <p:spPr>
            <a:xfrm>
              <a:off x="1798121" y="3704544"/>
              <a:ext cx="685774" cy="682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6" name="Google Shape;166;p29"/>
          <p:cNvGrpSpPr/>
          <p:nvPr/>
        </p:nvGrpSpPr>
        <p:grpSpPr>
          <a:xfrm>
            <a:off x="4999177" y="3638714"/>
            <a:ext cx="802875" cy="799250"/>
            <a:chOff x="5084965" y="3648920"/>
            <a:chExt cx="802875" cy="799250"/>
          </a:xfrm>
        </p:grpSpPr>
        <p:pic>
          <p:nvPicPr>
            <p:cNvPr id="167" name="Google Shape;167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5084965" y="3648920"/>
              <a:ext cx="802875" cy="799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9"/>
            <p:cNvPicPr preferRelativeResize="0"/>
            <p:nvPr/>
          </p:nvPicPr>
          <p:blipFill rotWithShape="1">
            <a:blip r:embed="rId11">
              <a:alphaModFix/>
            </a:blip>
            <a:srcRect b="228" l="0" r="0" t="228"/>
            <a:stretch/>
          </p:blipFill>
          <p:spPr>
            <a:xfrm>
              <a:off x="5184216" y="3755561"/>
              <a:ext cx="593724" cy="5910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9" name="Google Shape;169;p29"/>
          <p:cNvGrpSpPr/>
          <p:nvPr/>
        </p:nvGrpSpPr>
        <p:grpSpPr>
          <a:xfrm>
            <a:off x="3328247" y="3638714"/>
            <a:ext cx="802875" cy="799250"/>
            <a:chOff x="3413667" y="3648920"/>
            <a:chExt cx="802875" cy="799250"/>
          </a:xfrm>
        </p:grpSpPr>
        <p:pic>
          <p:nvPicPr>
            <p:cNvPr id="170" name="Google Shape;170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3413667" y="3648920"/>
              <a:ext cx="802875" cy="799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9"/>
            <p:cNvPicPr preferRelativeResize="0"/>
            <p:nvPr/>
          </p:nvPicPr>
          <p:blipFill rotWithShape="1">
            <a:blip r:embed="rId12">
              <a:alphaModFix/>
            </a:blip>
            <a:srcRect b="228" l="0" r="0" t="228"/>
            <a:stretch/>
          </p:blipFill>
          <p:spPr>
            <a:xfrm>
              <a:off x="3500225" y="3724950"/>
              <a:ext cx="650176" cy="6472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2" name="Google Shape;172;p29"/>
          <p:cNvGrpSpPr/>
          <p:nvPr/>
        </p:nvGrpSpPr>
        <p:grpSpPr>
          <a:xfrm>
            <a:off x="6689912" y="3638714"/>
            <a:ext cx="802876" cy="799250"/>
            <a:chOff x="6756262" y="3648920"/>
            <a:chExt cx="802876" cy="799250"/>
          </a:xfrm>
        </p:grpSpPr>
        <p:pic>
          <p:nvPicPr>
            <p:cNvPr id="173" name="Google Shape;173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6756262" y="3648920"/>
              <a:ext cx="802876" cy="799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29"/>
            <p:cNvPicPr preferRelativeResize="0"/>
            <p:nvPr/>
          </p:nvPicPr>
          <p:blipFill rotWithShape="1">
            <a:blip r:embed="rId13">
              <a:alphaModFix/>
            </a:blip>
            <a:srcRect b="228" l="0" r="0" t="228"/>
            <a:stretch/>
          </p:blipFill>
          <p:spPr>
            <a:xfrm>
              <a:off x="6855200" y="3750396"/>
              <a:ext cx="624626" cy="621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5" name="Google Shape;175;p29"/>
          <p:cNvSpPr txBox="1"/>
          <p:nvPr/>
        </p:nvSpPr>
        <p:spPr>
          <a:xfrm>
            <a:off x="1360604" y="4502246"/>
            <a:ext cx="13950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Backup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for 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Google Workspace</a:t>
            </a:r>
            <a:endParaRPr b="1"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6" name="Google Shape;176;p29"/>
          <p:cNvSpPr txBox="1"/>
          <p:nvPr/>
        </p:nvSpPr>
        <p:spPr>
          <a:xfrm>
            <a:off x="3239034" y="4502246"/>
            <a:ext cx="9813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Backup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for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File Servers</a:t>
            </a:r>
            <a:endParaRPr b="1"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7" name="Google Shape;177;p29"/>
          <p:cNvSpPr txBox="1"/>
          <p:nvPr/>
        </p:nvSpPr>
        <p:spPr>
          <a:xfrm>
            <a:off x="4650165" y="4502246"/>
            <a:ext cx="15009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Backup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for </a:t>
            </a: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Endpoints</a:t>
            </a:r>
            <a:endParaRPr b="1" sz="110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8" name="Google Shape;178;p29"/>
          <p:cNvSpPr txBox="1"/>
          <p:nvPr/>
        </p:nvSpPr>
        <p:spPr>
          <a:xfrm>
            <a:off x="6600699" y="4502246"/>
            <a:ext cx="9813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Backup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for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Applications</a:t>
            </a:r>
            <a:endParaRPr b="1" sz="11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0"/>
          <p:cNvSpPr txBox="1"/>
          <p:nvPr/>
        </p:nvSpPr>
        <p:spPr>
          <a:xfrm>
            <a:off x="320075" y="1729975"/>
            <a:ext cx="8504100" cy="168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Vembu Backup </a:t>
            </a:r>
            <a:r>
              <a:rPr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for</a:t>
            </a:r>
            <a:r>
              <a:rPr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File Servers</a:t>
            </a:r>
            <a:endParaRPr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31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190" name="Google Shape;190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" name="Google Shape;191;p31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2" name="Google Shape;192;p31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31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grpSp>
        <p:nvGrpSpPr>
          <p:cNvPr id="194" name="Google Shape;194;p31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195" name="Google Shape;195;p31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96" name="Google Shape;196;p31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197" name="Google Shape;197;p31"/>
          <p:cNvSpPr txBox="1"/>
          <p:nvPr/>
        </p:nvSpPr>
        <p:spPr>
          <a:xfrm>
            <a:off x="3222525" y="1087700"/>
            <a:ext cx="5282100" cy="20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Vembu Backup for File Servers helps to protect your business-critical data across the file servers of Windows, Linux with enterprise-level functionality. Download &amp; install the respective Vembu BDR Client on the machine that you wish to backup and connect the client with the Vembu BDR Backup Server to store the backup data.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Continuous Data Protection with incremental backups 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Flexible Retention policies to retain backup versions for years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Recover the backed up files/folders from the client or from the backup server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8" name="Google Shape;198;p31"/>
          <p:cNvSpPr txBox="1"/>
          <p:nvPr/>
        </p:nvSpPr>
        <p:spPr>
          <a:xfrm>
            <a:off x="158600" y="2061958"/>
            <a:ext cx="27273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Backup for </a:t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File Servers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9" name="Google Shape;199;p31"/>
          <p:cNvPicPr preferRelativeResize="0"/>
          <p:nvPr/>
        </p:nvPicPr>
        <p:blipFill rotWithShape="1">
          <a:blip r:embed="rId4">
            <a:alphaModFix/>
          </a:blip>
          <a:srcRect b="33723" l="0" r="0" t="33723"/>
          <a:stretch/>
        </p:blipFill>
        <p:spPr>
          <a:xfrm>
            <a:off x="4559075" y="3818025"/>
            <a:ext cx="2167798" cy="7691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0" name="Google Shape;200;p31"/>
          <p:cNvGrpSpPr/>
          <p:nvPr/>
        </p:nvGrpSpPr>
        <p:grpSpPr>
          <a:xfrm>
            <a:off x="6875897" y="3681029"/>
            <a:ext cx="1856578" cy="906199"/>
            <a:chOff x="6875897" y="3681029"/>
            <a:chExt cx="1856578" cy="906199"/>
          </a:xfrm>
        </p:grpSpPr>
        <p:pic>
          <p:nvPicPr>
            <p:cNvPr id="201" name="Google Shape;201;p31"/>
            <p:cNvPicPr preferRelativeResize="0"/>
            <p:nvPr/>
          </p:nvPicPr>
          <p:blipFill rotWithShape="1">
            <a:blip r:embed="rId5">
              <a:alphaModFix/>
            </a:blip>
            <a:srcRect b="4979" l="9535" r="6894" t="4970"/>
            <a:stretch/>
          </p:blipFill>
          <p:spPr>
            <a:xfrm>
              <a:off x="6875897" y="3681029"/>
              <a:ext cx="841001" cy="906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" name="Google Shape;202;p31"/>
            <p:cNvPicPr preferRelativeResize="0"/>
            <p:nvPr/>
          </p:nvPicPr>
          <p:blipFill rotWithShape="1">
            <a:blip r:embed="rId6">
              <a:alphaModFix/>
            </a:blip>
            <a:srcRect b="32009" l="42266" r="0" t="32009"/>
            <a:stretch/>
          </p:blipFill>
          <p:spPr>
            <a:xfrm>
              <a:off x="7641000" y="4093350"/>
              <a:ext cx="1091475" cy="3367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2"/>
          <p:cNvSpPr txBox="1"/>
          <p:nvPr/>
        </p:nvSpPr>
        <p:spPr>
          <a:xfrm>
            <a:off x="2238453" y="2142276"/>
            <a:ext cx="46671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Vembu</a:t>
            </a: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BDR Suite</a:t>
            </a:r>
            <a:endParaRPr b="1"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Deployment</a:t>
            </a:r>
            <a:endParaRPr sz="36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oogle Shape;213;p33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214" name="Google Shape;214;p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" name="Google Shape;215;p33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6" name="Google Shape;216;p33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33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grpSp>
        <p:nvGrpSpPr>
          <p:cNvPr id="218" name="Google Shape;218;p33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219" name="Google Shape;219;p33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20" name="Google Shape;220;p33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221" name="Google Shape;221;p33"/>
          <p:cNvSpPr txBox="1"/>
          <p:nvPr/>
        </p:nvSpPr>
        <p:spPr>
          <a:xfrm>
            <a:off x="3222525" y="716900"/>
            <a:ext cx="48636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52C33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Ideal setup for businesses looking to manage backups for their premises either it may be a large one or a small environment.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52C33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Setup BDR Backup Server in your local environment and backup via LAN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52C33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Using Vembu BDR Client, backup your Windows/ Linux file servers to the storage repositories attached at the backup server end.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52C33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Configure and manage backups through the Vembu BDR Client GUI, but can restore the backup data both from the client and from the backup server.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2" name="Google Shape;222;p33"/>
          <p:cNvSpPr txBox="1"/>
          <p:nvPr/>
        </p:nvSpPr>
        <p:spPr>
          <a:xfrm>
            <a:off x="378270" y="20021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On-premise</a:t>
            </a: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Deployment - Simple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3" name="Google Shape;223;p33"/>
          <p:cNvSpPr txBox="1"/>
          <p:nvPr/>
        </p:nvSpPr>
        <p:spPr>
          <a:xfrm>
            <a:off x="4572900" y="3809045"/>
            <a:ext cx="13599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Client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4" name="Google Shape;224;p33"/>
          <p:cNvPicPr preferRelativeResize="0"/>
          <p:nvPr/>
        </p:nvPicPr>
        <p:blipFill rotWithShape="1">
          <a:blip r:embed="rId4">
            <a:alphaModFix/>
          </a:blip>
          <a:srcRect b="21584" l="15860" r="15860" t="21601"/>
          <a:stretch/>
        </p:blipFill>
        <p:spPr>
          <a:xfrm>
            <a:off x="4994999" y="3283748"/>
            <a:ext cx="515702" cy="429087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3"/>
          <p:cNvSpPr txBox="1"/>
          <p:nvPr/>
        </p:nvSpPr>
        <p:spPr>
          <a:xfrm>
            <a:off x="5688227" y="3358075"/>
            <a:ext cx="7860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LAN/ WAN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6" name="Google Shape;226;p33"/>
          <p:cNvGrpSpPr/>
          <p:nvPr/>
        </p:nvGrpSpPr>
        <p:grpSpPr>
          <a:xfrm rot="-5400000">
            <a:off x="6060442" y="3025649"/>
            <a:ext cx="66444" cy="1051227"/>
            <a:chOff x="7655291" y="3616656"/>
            <a:chExt cx="72300" cy="672140"/>
          </a:xfrm>
        </p:grpSpPr>
        <p:cxnSp>
          <p:nvCxnSpPr>
            <p:cNvPr id="227" name="Google Shape;227;p33"/>
            <p:cNvCxnSpPr/>
            <p:nvPr/>
          </p:nvCxnSpPr>
          <p:spPr>
            <a:xfrm rot="5400000">
              <a:off x="7356245" y="3951156"/>
              <a:ext cx="6690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228" name="Google Shape;228;p33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229" name="Google Shape;229;p33"/>
          <p:cNvCxnSpPr/>
          <p:nvPr/>
        </p:nvCxnSpPr>
        <p:spPr>
          <a:xfrm>
            <a:off x="4582069" y="3551900"/>
            <a:ext cx="315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grpSp>
        <p:nvGrpSpPr>
          <p:cNvPr id="230" name="Google Shape;230;p33"/>
          <p:cNvGrpSpPr/>
          <p:nvPr/>
        </p:nvGrpSpPr>
        <p:grpSpPr>
          <a:xfrm>
            <a:off x="6344025" y="3053134"/>
            <a:ext cx="1475400" cy="904710"/>
            <a:chOff x="6344025" y="3053134"/>
            <a:chExt cx="1475400" cy="904710"/>
          </a:xfrm>
        </p:grpSpPr>
        <p:pic>
          <p:nvPicPr>
            <p:cNvPr id="231" name="Google Shape;231;p3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751875" y="3053134"/>
              <a:ext cx="659700" cy="659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2" name="Google Shape;232;p33"/>
            <p:cNvSpPr txBox="1"/>
            <p:nvPr/>
          </p:nvSpPr>
          <p:spPr>
            <a:xfrm>
              <a:off x="6344025" y="3809045"/>
              <a:ext cx="1475400" cy="14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980000"/>
                  </a:solidFill>
                  <a:latin typeface="Lato"/>
                  <a:ea typeface="Lato"/>
                  <a:cs typeface="Lato"/>
                  <a:sym typeface="Lato"/>
                </a:rPr>
                <a:t>Vembu BDR Backup Server</a:t>
              </a:r>
              <a:endParaRPr b="1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233" name="Google Shape;233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66587" y="3012994"/>
            <a:ext cx="1010478" cy="1010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162651" y="3012994"/>
            <a:ext cx="1010478" cy="1010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