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Lato"/>
      <p:regular r:id="rId43"/>
      <p:bold r:id="rId44"/>
      <p:italic r:id="rId45"/>
      <p:boldItalic r:id="rId46"/>
    </p:embeddedFont>
    <p:embeddedFont>
      <p:font typeface="Lato Light"/>
      <p:regular r:id="rId47"/>
      <p:bold r:id="rId48"/>
      <p:italic r:id="rId49"/>
      <p:boldItalic r:id="rId50"/>
    </p:embeddedFont>
    <p:embeddedFont>
      <p:font typeface="Lato Hairline"/>
      <p:regular r:id="rId51"/>
      <p:bold r:id="rId52"/>
      <p:italic r:id="rId53"/>
      <p:boldItalic r:id="rId54"/>
    </p:embeddedFont>
    <p:embeddedFont>
      <p:font typeface="Lato Black"/>
      <p:bold r:id="rId55"/>
      <p:boldItalic r:id="rId56"/>
    </p:embeddedFont>
    <p:embeddedFont>
      <p:font typeface="Open Sans Light"/>
      <p:regular r:id="rId57"/>
      <p:bold r:id="rId58"/>
      <p:italic r:id="rId59"/>
      <p:boldItalic r:id="rId60"/>
    </p:embeddedFont>
    <p:embeddedFont>
      <p:font typeface="Open Sans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Lato-bold.fntdata"/><Relationship Id="rId43" Type="http://schemas.openxmlformats.org/officeDocument/2006/relationships/font" Target="fonts/Lato-regular.fntdata"/><Relationship Id="rId46" Type="http://schemas.openxmlformats.org/officeDocument/2006/relationships/font" Target="fonts/Lato-boldItalic.fntdata"/><Relationship Id="rId45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LatoLight-bold.fntdata"/><Relationship Id="rId47" Type="http://schemas.openxmlformats.org/officeDocument/2006/relationships/font" Target="fonts/LatoLight-regular.fntdata"/><Relationship Id="rId49" Type="http://schemas.openxmlformats.org/officeDocument/2006/relationships/font" Target="fonts/Lato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bold.fntdata"/><Relationship Id="rId61" Type="http://schemas.openxmlformats.org/officeDocument/2006/relationships/font" Target="fonts/OpenSans-regular.fntdata"/><Relationship Id="rId20" Type="http://schemas.openxmlformats.org/officeDocument/2006/relationships/slide" Target="slides/slide15.xml"/><Relationship Id="rId64" Type="http://schemas.openxmlformats.org/officeDocument/2006/relationships/font" Target="fonts/OpenSans-boldItalic.fntdata"/><Relationship Id="rId63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Light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Hairline-regular.fntdata"/><Relationship Id="rId50" Type="http://schemas.openxmlformats.org/officeDocument/2006/relationships/font" Target="fonts/LatoLight-boldItalic.fntdata"/><Relationship Id="rId53" Type="http://schemas.openxmlformats.org/officeDocument/2006/relationships/font" Target="fonts/LatoHairline-italic.fntdata"/><Relationship Id="rId52" Type="http://schemas.openxmlformats.org/officeDocument/2006/relationships/font" Target="fonts/LatoHairline-bold.fntdata"/><Relationship Id="rId11" Type="http://schemas.openxmlformats.org/officeDocument/2006/relationships/slide" Target="slides/slide6.xml"/><Relationship Id="rId55" Type="http://schemas.openxmlformats.org/officeDocument/2006/relationships/font" Target="fonts/LatoBlack-bold.fntdata"/><Relationship Id="rId10" Type="http://schemas.openxmlformats.org/officeDocument/2006/relationships/slide" Target="slides/slide5.xml"/><Relationship Id="rId54" Type="http://schemas.openxmlformats.org/officeDocument/2006/relationships/font" Target="fonts/LatoHairline-boldItalic.fntdata"/><Relationship Id="rId13" Type="http://schemas.openxmlformats.org/officeDocument/2006/relationships/slide" Target="slides/slide8.xml"/><Relationship Id="rId57" Type="http://schemas.openxmlformats.org/officeDocument/2006/relationships/font" Target="fonts/OpenSansLight-regular.fntdata"/><Relationship Id="rId12" Type="http://schemas.openxmlformats.org/officeDocument/2006/relationships/slide" Target="slides/slide7.xml"/><Relationship Id="rId56" Type="http://schemas.openxmlformats.org/officeDocument/2006/relationships/font" Target="fonts/LatoBlack-boldItalic.fntdata"/><Relationship Id="rId15" Type="http://schemas.openxmlformats.org/officeDocument/2006/relationships/slide" Target="slides/slide10.xml"/><Relationship Id="rId59" Type="http://schemas.openxmlformats.org/officeDocument/2006/relationships/font" Target="fonts/OpenSansLight-italic.fntdata"/><Relationship Id="rId14" Type="http://schemas.openxmlformats.org/officeDocument/2006/relationships/slide" Target="slides/slide9.xml"/><Relationship Id="rId58" Type="http://schemas.openxmlformats.org/officeDocument/2006/relationships/font" Target="fonts/OpenSansLigh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b231a1160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b231a1160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b231a1160_0_1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b231a1160_0_1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b231a1160_0_1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b231a1160_0_1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eb231a1160_0_1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eb231a1160_0_1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eb231a1160_0_1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eb231a1160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eb231a1160_0_1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eb231a1160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b231a1160_0_1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eb231a1160_0_1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eb231a1160_0_2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eb231a1160_0_2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eb231a1160_0_2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eb231a1160_0_2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eb231a1160_0_17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eb231a1160_0_1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eb231a1160_0_1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eb231a1160_0_1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89359d0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89359d0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eb231a1160_0_1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eb231a1160_0_1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eb231a1160_0_1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eb231a1160_0_1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eb231a1160_0_2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eb231a1160_0_2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eb3edaa9ad_1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eb3edaa9ad_1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eb3edaa9ad_1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eb3edaa9ad_1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eb3edaa9ad_1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eb3edaa9ad_1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eb4e1b94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eb4e1b94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eb231a1160_0_2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eb231a1160_0_2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eb4e1b94b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eb4e1b94b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eb4e1b94b6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eb4e1b94b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b231a1160_0_1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b231a1160_0_1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eb4e1b94b6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eb4e1b94b6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eb4e1b94b6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eb4e1b94b6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eb3edaa9ad_1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eb3edaa9ad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eb3edaa9ad_1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eb3edaa9ad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f89359d0e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f89359d0e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eb3edaa9ad_1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eb3edaa9ad_1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eb231a1160_0_2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eb231a1160_0_2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eb231a1160_0_2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eb231a1160_0_2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b231a1160_0_1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b231a1160_0_1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eb55b4f4b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eb55b4f4b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b231a1160_0_1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b231a1160_0_1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b231a1160_0_1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b231a1160_0_1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87f7ba20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87f7ba20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b231a1160_0_1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b231a1160_0_1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46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5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46.png"/><Relationship Id="rId7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6.png"/><Relationship Id="rId6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Relationship Id="rId5" Type="http://schemas.openxmlformats.org/officeDocument/2006/relationships/image" Target="../media/image47.png"/><Relationship Id="rId6" Type="http://schemas.openxmlformats.org/officeDocument/2006/relationships/image" Target="../media/image29.png"/><Relationship Id="rId7" Type="http://schemas.openxmlformats.org/officeDocument/2006/relationships/hyperlink" Target="https://www.google.com/imgres?imgurl=https%3A%2F%2Fstatic.vecteezy.com%2Fsystem%2Fresources%2Fthumbnails%2F001%2F511%2F694%2Fsmall%2Fdatabase-backup-icon-free-vector.jpg&amp;imgrefurl=https%3A%2F%2Fwww.vecteezy.com%2Ffree-vector%2Fbackup&amp;tbnid=SXlkINYoGPriiM&amp;vet=12ahUKEwiEh8SGvpvxAhXXdisKHUhUDJUQMygKegUIARDJAQ..i&amp;docid=ecUGJuPMPEahaM&amp;w=200&amp;h=200&amp;q=Synthetic%20full%20backup%20vector%20image&amp;safe=strict&amp;ved=2ahUKEwiEh8SGvpvxAhXXdisKHUhUDJUQMygKegUIARDJAQ#imgrc=SXlkINYoGPriiM&amp;imgdii=um7bh0g4Y6pLeM" TargetMode="External"/><Relationship Id="rId8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Relationship Id="rId5" Type="http://schemas.openxmlformats.org/officeDocument/2006/relationships/image" Target="../media/image57.png"/><Relationship Id="rId6" Type="http://schemas.openxmlformats.org/officeDocument/2006/relationships/image" Target="../media/image61.png"/><Relationship Id="rId7" Type="http://schemas.openxmlformats.org/officeDocument/2006/relationships/image" Target="../media/image38.png"/><Relationship Id="rId8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5" Type="http://schemas.openxmlformats.org/officeDocument/2006/relationships/image" Target="../media/image66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hyperlink" Target="https://www.google.com/imgres?imgurl=https%3A%2F%2Fst4.depositphotos.com%2F2927609%2F19670%2Fv%2F1600%2Fdepositphotos_196709206-stock-illustration-wire-plug-socket-vector-illustration.jpg&amp;imgrefurl=https%3A%2F%2Fdepositphotos.com%2F196709206%2Fstock-illustration-wire-plug-socket-vector-illustration.html&amp;tbnid=IVMJXY5sUmX1BM&amp;vet=12ahUKEwj709DYvZvxAhXFBisKHYJDCOUQMygJegUIARDmAQ..i&amp;docid=d1Xq1lgCw-EHYM&amp;w=1600&amp;h=1700&amp;q=plug%20socket%20vector%20image&amp;safe=strict&amp;ved=2ahUKEwj709DYvZvxAhXFBisKHYJDCOUQMygJegUIARDmAQ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0.png"/><Relationship Id="rId6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7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3.png"/><Relationship Id="rId6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48.png"/><Relationship Id="rId5" Type="http://schemas.openxmlformats.org/officeDocument/2006/relationships/image" Target="../media/image50.png"/><Relationship Id="rId6" Type="http://schemas.openxmlformats.org/officeDocument/2006/relationships/image" Target="../media/image42.png"/><Relationship Id="rId7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9.png"/><Relationship Id="rId6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51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4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2.png"/><Relationship Id="rId6" Type="http://schemas.openxmlformats.org/officeDocument/2006/relationships/image" Target="../media/image56.png"/><Relationship Id="rId7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4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png"/><Relationship Id="rId4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Relationship Id="rId4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5.png"/><Relationship Id="rId4" Type="http://schemas.openxmlformats.org/officeDocument/2006/relationships/hyperlink" Target="mailto:vembu-support@vembu.co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3" Type="http://schemas.openxmlformats.org/officeDocument/2006/relationships/image" Target="../media/image15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7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7"/>
            <a:ext cx="9144000" cy="514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4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Deployment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41" name="Google Shape;24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35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3" name="Google Shape;243;p35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45" name="Google Shape;245;p3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46" name="Google Shape;246;p3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7" name="Google Shape;247;p3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48" name="Google Shape;248;p35"/>
          <p:cNvSpPr txBox="1"/>
          <p:nvPr/>
        </p:nvSpPr>
        <p:spPr>
          <a:xfrm>
            <a:off x="3222525" y="716905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Ideal setup for businesses looking to manage backups within their premises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Configure and manage backup jobs from BDR Backup Server GUI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52C33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VMs to the storage repositories attached to the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5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Simple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0" name="Google Shape;250;p35"/>
          <p:cNvGrpSpPr/>
          <p:nvPr/>
        </p:nvGrpSpPr>
        <p:grpSpPr>
          <a:xfrm>
            <a:off x="4839594" y="3123293"/>
            <a:ext cx="1424700" cy="966450"/>
            <a:chOff x="6614518" y="3123293"/>
            <a:chExt cx="1424700" cy="966450"/>
          </a:xfrm>
        </p:grpSpPr>
        <p:sp>
          <p:nvSpPr>
            <p:cNvPr id="251" name="Google Shape;251;p35"/>
            <p:cNvSpPr txBox="1"/>
            <p:nvPr/>
          </p:nvSpPr>
          <p:spPr>
            <a:xfrm>
              <a:off x="6614518" y="381284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52" name="Google Shape;252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97018" y="3123293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p35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254" name="Google Shape;254;p35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35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56" name="Google Shape;256;p35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257" name="Google Shape;257;p35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35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b="1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59" name="Google Shape;259;p35"/>
          <p:cNvGrpSpPr/>
          <p:nvPr/>
        </p:nvGrpSpPr>
        <p:grpSpPr>
          <a:xfrm rot="-5400000">
            <a:off x="4160071" y="3171491"/>
            <a:ext cx="917254" cy="913209"/>
            <a:chOff x="7191700" y="3704903"/>
            <a:chExt cx="998100" cy="583893"/>
          </a:xfrm>
        </p:grpSpPr>
        <p:grpSp>
          <p:nvGrpSpPr>
            <p:cNvPr id="260" name="Google Shape;260;p35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261" name="Google Shape;261;p35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262" name="Google Shape;262;p35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63" name="Google Shape;263;p35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264" name="Google Shape;264;p35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265" name="Google Shape;265;p35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66" name="Google Shape;266;p35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7" name="Google Shape;267;p35"/>
          <p:cNvSpPr txBox="1"/>
          <p:nvPr/>
        </p:nvSpPr>
        <p:spPr>
          <a:xfrm>
            <a:off x="4473782" y="3390900"/>
            <a:ext cx="585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rPr>
              <a:t>VMware APIs</a:t>
            </a:r>
            <a:endParaRPr b="1" sz="600">
              <a:solidFill>
                <a:srgbClr val="6515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36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73" name="Google Shape;273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36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5" name="Google Shape;275;p36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276" name="Google Shape;276;p36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6"/>
          <p:cNvSpPr txBox="1"/>
          <p:nvPr/>
        </p:nvSpPr>
        <p:spPr>
          <a:xfrm>
            <a:off x="3222525" y="716905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BDR Client can be used to configure and manage backup jobs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VMs to the storage repositories attached to the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8" name="Google Shape;278;p36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79" name="Google Shape;279;p36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0" name="Google Shape;280;p36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81" name="Google Shape;281;p36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On-premise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Deployment - Distributed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4542439" y="4354019"/>
            <a:ext cx="96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36"/>
          <p:cNvSpPr txBox="1"/>
          <p:nvPr/>
        </p:nvSpPr>
        <p:spPr>
          <a:xfrm>
            <a:off x="4542439" y="3402641"/>
            <a:ext cx="96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Client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36"/>
          <p:cNvSpPr txBox="1"/>
          <p:nvPr/>
        </p:nvSpPr>
        <p:spPr>
          <a:xfrm>
            <a:off x="5753085" y="3559780"/>
            <a:ext cx="7239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VM Backup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766388" y="2941403"/>
            <a:ext cx="515702" cy="42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4">
            <a:alphaModFix/>
          </a:blip>
          <a:srcRect b="21584" l="15860" r="15860" t="21601"/>
          <a:stretch/>
        </p:blipFill>
        <p:spPr>
          <a:xfrm>
            <a:off x="4766388" y="3937868"/>
            <a:ext cx="515702" cy="429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6"/>
          <p:cNvGrpSpPr/>
          <p:nvPr/>
        </p:nvGrpSpPr>
        <p:grpSpPr>
          <a:xfrm>
            <a:off x="6736302" y="3123293"/>
            <a:ext cx="1424700" cy="966450"/>
            <a:chOff x="6614518" y="3123293"/>
            <a:chExt cx="1424700" cy="966450"/>
          </a:xfrm>
        </p:grpSpPr>
        <p:sp>
          <p:nvSpPr>
            <p:cNvPr id="288" name="Google Shape;288;p36"/>
            <p:cNvSpPr txBox="1"/>
            <p:nvPr/>
          </p:nvSpPr>
          <p:spPr>
            <a:xfrm>
              <a:off x="6614518" y="3812843"/>
              <a:ext cx="142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Vembu BDR Backup Server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289" name="Google Shape;289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97018" y="3123293"/>
              <a:ext cx="659700" cy="659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36"/>
          <p:cNvSpPr txBox="1"/>
          <p:nvPr/>
        </p:nvSpPr>
        <p:spPr>
          <a:xfrm>
            <a:off x="6565089" y="3463170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91" name="Google Shape;291;p36"/>
          <p:cNvGrpSpPr/>
          <p:nvPr/>
        </p:nvGrpSpPr>
        <p:grpSpPr>
          <a:xfrm rot="-5400000">
            <a:off x="5733728" y="2763948"/>
            <a:ext cx="917254" cy="1728295"/>
            <a:chOff x="7191700" y="3183748"/>
            <a:chExt cx="998100" cy="1105048"/>
          </a:xfrm>
        </p:grpSpPr>
        <p:cxnSp>
          <p:nvCxnSpPr>
            <p:cNvPr id="292" name="Google Shape;292;p36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293" name="Google Shape;293;p36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94" name="Google Shape;294;p36"/>
            <p:cNvGrpSpPr/>
            <p:nvPr/>
          </p:nvGrpSpPr>
          <p:grpSpPr>
            <a:xfrm>
              <a:off x="7191700" y="3183748"/>
              <a:ext cx="998100" cy="756968"/>
              <a:chOff x="7191700" y="2966177"/>
              <a:chExt cx="998100" cy="1072800"/>
            </a:xfrm>
          </p:grpSpPr>
          <p:cxnSp>
            <p:nvCxnSpPr>
              <p:cNvPr id="295" name="Google Shape;295;p36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296" name="Google Shape;296;p36"/>
              <p:cNvGrpSpPr/>
              <p:nvPr/>
            </p:nvGrpSpPr>
            <p:grpSpPr>
              <a:xfrm>
                <a:off x="7193166" y="2966177"/>
                <a:ext cx="990588" cy="1072800"/>
                <a:chOff x="7184154" y="2966177"/>
                <a:chExt cx="990588" cy="1072800"/>
              </a:xfrm>
            </p:grpSpPr>
            <p:cxnSp>
              <p:nvCxnSpPr>
                <p:cNvPr id="297" name="Google Shape;297;p36"/>
                <p:cNvCxnSpPr/>
                <p:nvPr/>
              </p:nvCxnSpPr>
              <p:spPr>
                <a:xfrm>
                  <a:off x="7184154" y="2966177"/>
                  <a:ext cx="0" cy="1072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298" name="Google Shape;298;p36"/>
                <p:cNvCxnSpPr/>
                <p:nvPr/>
              </p:nvCxnSpPr>
              <p:spPr>
                <a:xfrm>
                  <a:off x="8174741" y="2966177"/>
                  <a:ext cx="0" cy="10728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299" name="Google Shape;299;p36"/>
          <p:cNvGrpSpPr/>
          <p:nvPr/>
        </p:nvGrpSpPr>
        <p:grpSpPr>
          <a:xfrm rot="-5400000">
            <a:off x="3977889" y="3445780"/>
            <a:ext cx="910350" cy="368823"/>
            <a:chOff x="7184163" y="3704775"/>
            <a:chExt cx="990588" cy="334200"/>
          </a:xfrm>
        </p:grpSpPr>
        <p:cxnSp>
          <p:nvCxnSpPr>
            <p:cNvPr id="300" name="Google Shape;300;p36"/>
            <p:cNvCxnSpPr/>
            <p:nvPr/>
          </p:nvCxnSpPr>
          <p:spPr>
            <a:xfrm>
              <a:off x="7184163" y="3704775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01" name="Google Shape;301;p36"/>
            <p:cNvCxnSpPr/>
            <p:nvPr/>
          </p:nvCxnSpPr>
          <p:spPr>
            <a:xfrm>
              <a:off x="8174751" y="3704775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02" name="Google Shape;302;p36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303" name="Google Shape;303;p36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36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05" name="Google Shape;305;p36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306" name="Google Shape;306;p36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36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3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13" name="Google Shape;313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3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3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16" name="Google Shape;316;p3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7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large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your secondary datacenter via LAN/WAN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installing the Vembu Offsite DR Server in your secondary datacenter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8" name="Google Shape;318;p3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19" name="Google Shape;319;p3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0" name="Google Shape;320;p3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21" name="Google Shape;321;p3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1 (Offsite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50283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690607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5" name="Google Shape;325;p37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326" name="Google Shape;326;p37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27" name="Google Shape;327;p3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28" name="Google Shape;328;p37"/>
          <p:cNvPicPr preferRelativeResize="0"/>
          <p:nvPr/>
        </p:nvPicPr>
        <p:blipFill rotWithShape="1">
          <a:blip r:embed="rId4">
            <a:alphaModFix/>
          </a:blip>
          <a:srcRect b="15227" l="16275" r="16275" t="15241"/>
          <a:stretch/>
        </p:blipFill>
        <p:spPr>
          <a:xfrm>
            <a:off x="7199312" y="3219838"/>
            <a:ext cx="659700" cy="68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08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37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LAN/WAN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2" name="Google Shape;332;p37"/>
          <p:cNvGrpSpPr/>
          <p:nvPr/>
        </p:nvGrpSpPr>
        <p:grpSpPr>
          <a:xfrm rot="-5400000">
            <a:off x="4271649" y="3171491"/>
            <a:ext cx="917254" cy="913209"/>
            <a:chOff x="7191700" y="3704903"/>
            <a:chExt cx="998100" cy="583893"/>
          </a:xfrm>
        </p:grpSpPr>
        <p:grpSp>
          <p:nvGrpSpPr>
            <p:cNvPr id="333" name="Google Shape;333;p37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34" name="Google Shape;334;p37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35" name="Google Shape;335;p37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6" name="Google Shape;336;p37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37" name="Google Shape;337;p37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38" name="Google Shape;338;p37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39" name="Google Shape;339;p3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0" name="Google Shape;340;p37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341" name="Google Shape;341;p37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37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43" name="Google Shape;343;p37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344" name="Google Shape;344;p37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37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51" name="Google Shape;35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2" name="Google Shape;352;p3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3" name="Google Shape;353;p3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54" name="Google Shape;354;p3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3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56" name="Google Shape;356;p3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7" name="Google Shape;357;p3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58" name="Google Shape;358;p3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Hybrid Deployment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Scenario 2 (Cloud DR)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50283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6893025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Cloud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2" name="Google Shape;362;p38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363" name="Google Shape;363;p38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64" name="Google Shape;364;p3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5" name="Google Shape;36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8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38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8" name="Google Shape;368;p38"/>
          <p:cNvPicPr preferRelativeResize="0"/>
          <p:nvPr/>
        </p:nvPicPr>
        <p:blipFill rotWithShape="1">
          <a:blip r:embed="rId5">
            <a:alphaModFix/>
          </a:blip>
          <a:srcRect b="17826" l="11796" r="11803" t="17819"/>
          <a:stretch/>
        </p:blipFill>
        <p:spPr>
          <a:xfrm>
            <a:off x="7179937" y="3170686"/>
            <a:ext cx="850875" cy="71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38"/>
          <p:cNvGrpSpPr/>
          <p:nvPr/>
        </p:nvGrpSpPr>
        <p:grpSpPr>
          <a:xfrm rot="-5400000">
            <a:off x="4271649" y="3171491"/>
            <a:ext cx="917254" cy="913209"/>
            <a:chOff x="7191700" y="3704903"/>
            <a:chExt cx="998100" cy="583893"/>
          </a:xfrm>
        </p:grpSpPr>
        <p:grpSp>
          <p:nvGrpSpPr>
            <p:cNvPr id="370" name="Google Shape;370;p38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371" name="Google Shape;371;p38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372" name="Google Shape;372;p38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73" name="Google Shape;373;p38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374" name="Google Shape;374;p38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375" name="Google Shape;375;p38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76" name="Google Shape;376;p38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38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378" name="Google Shape;378;p38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38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80" name="Google Shape;380;p38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381" name="Google Shape;381;p38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38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3" name="Google Shape;383;p38"/>
          <p:cNvSpPr txBox="1"/>
          <p:nvPr/>
        </p:nvSpPr>
        <p:spPr>
          <a:xfrm>
            <a:off x="3222525" y="716905"/>
            <a:ext cx="51084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This deployment is recommended for small and medium environments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BDR Backup Server in your local environment and backup via LAN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Send a  copy of backup data to Vembu Cloud via WAN connection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Ensure a disaster-resistant environment by signing up for Vembu Cloud DR</a:t>
            </a:r>
            <a:endParaRPr sz="10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39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389" name="Google Shape;389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0" name="Google Shape;390;p39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1" name="Google Shape;391;p39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392" name="Google Shape;392;p39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9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Cloud Service Providers can host Vembu Offsite DR Server in their data center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They can have a copy of backup data from the  Vembu BDR Backup Servers to their data center over WAN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4" name="Google Shape;394;p39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95" name="Google Shape;395;p39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6" name="Google Shape;396;p39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397" name="Google Shape;397;p39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Offsite (or) Remote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Deployment (CSP)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5028363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7118729" y="3906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1" name="Google Shape;401;p39"/>
          <p:cNvGrpSpPr/>
          <p:nvPr/>
        </p:nvGrpSpPr>
        <p:grpSpPr>
          <a:xfrm rot="-5400000">
            <a:off x="6705677" y="3209978"/>
            <a:ext cx="61115" cy="835120"/>
            <a:chOff x="7655291" y="3737671"/>
            <a:chExt cx="72300" cy="551125"/>
          </a:xfrm>
        </p:grpSpPr>
        <p:cxnSp>
          <p:nvCxnSpPr>
            <p:cNvPr id="402" name="Google Shape;402;p39"/>
            <p:cNvCxnSpPr/>
            <p:nvPr/>
          </p:nvCxnSpPr>
          <p:spPr>
            <a:xfrm rot="5400000">
              <a:off x="7416846" y="4011571"/>
              <a:ext cx="54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03" name="Google Shape;403;p39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04" name="Google Shape;40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123293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9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39"/>
          <p:cNvSpPr txBox="1"/>
          <p:nvPr/>
        </p:nvSpPr>
        <p:spPr>
          <a:xfrm>
            <a:off x="6196749" y="3397175"/>
            <a:ext cx="91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WAN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39"/>
          <p:cNvSpPr txBox="1"/>
          <p:nvPr/>
        </p:nvSpPr>
        <p:spPr>
          <a:xfrm>
            <a:off x="5323113" y="2797925"/>
            <a:ext cx="835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Customer Site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39"/>
          <p:cNvSpPr txBox="1"/>
          <p:nvPr/>
        </p:nvSpPr>
        <p:spPr>
          <a:xfrm>
            <a:off x="6859829" y="2797925"/>
            <a:ext cx="194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Cloud Service Provider - Data Center</a:t>
            </a:r>
            <a:endParaRPr b="1"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09" name="Google Shape;409;p39"/>
          <p:cNvGrpSpPr/>
          <p:nvPr/>
        </p:nvGrpSpPr>
        <p:grpSpPr>
          <a:xfrm>
            <a:off x="7004358" y="2655471"/>
            <a:ext cx="1374751" cy="1374725"/>
            <a:chOff x="6829341" y="2696292"/>
            <a:chExt cx="1374751" cy="1374725"/>
          </a:xfrm>
        </p:grpSpPr>
        <p:pic>
          <p:nvPicPr>
            <p:cNvPr id="410" name="Google Shape;410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29341" y="2696292"/>
              <a:ext cx="1374751" cy="137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9"/>
            <p:cNvPicPr preferRelativeResize="0"/>
            <p:nvPr/>
          </p:nvPicPr>
          <p:blipFill rotWithShape="1">
            <a:blip r:embed="rId6">
              <a:alphaModFix/>
            </a:blip>
            <a:srcRect b="15227" l="16275" r="16275" t="15241"/>
            <a:stretch/>
          </p:blipFill>
          <p:spPr>
            <a:xfrm>
              <a:off x="7241004" y="3265422"/>
              <a:ext cx="659700" cy="6800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2" name="Google Shape;412;p39"/>
          <p:cNvGrpSpPr/>
          <p:nvPr/>
        </p:nvGrpSpPr>
        <p:grpSpPr>
          <a:xfrm rot="-5400000">
            <a:off x="4271649" y="3171491"/>
            <a:ext cx="917254" cy="913209"/>
            <a:chOff x="7191700" y="3704903"/>
            <a:chExt cx="998100" cy="583893"/>
          </a:xfrm>
        </p:grpSpPr>
        <p:grpSp>
          <p:nvGrpSpPr>
            <p:cNvPr id="413" name="Google Shape;413;p39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14" name="Google Shape;414;p39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15" name="Google Shape;415;p39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6" name="Google Shape;416;p39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17" name="Google Shape;417;p39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18" name="Google Shape;418;p39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19" name="Google Shape;419;p39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0" name="Google Shape;420;p39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421" name="Google Shape;421;p39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39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23" name="Google Shape;423;p39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424" name="Google Shape;424;p39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39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40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431" name="Google Shape;43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40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3" name="Google Shape;433;p40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40"/>
          <p:cNvSpPr txBox="1"/>
          <p:nvPr/>
        </p:nvSpPr>
        <p:spPr>
          <a:xfrm>
            <a:off x="3222525" y="91098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Setup Vembu BDR Backup Server and Vembu Offsite DR Server in remote office as well as branch office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Sync backup data between both the locations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36" name="Google Shape;436;p40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437" name="Google Shape;437;p40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8" name="Google Shape;438;p40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439" name="Google Shape;439;p40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40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Remote office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Branch office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40"/>
          <p:cNvSpPr txBox="1"/>
          <p:nvPr/>
        </p:nvSpPr>
        <p:spPr>
          <a:xfrm>
            <a:off x="7076121" y="44398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2" name="Google Shape;44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28840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0"/>
          <p:cNvSpPr txBox="1"/>
          <p:nvPr/>
        </p:nvSpPr>
        <p:spPr>
          <a:xfrm>
            <a:off x="4666509" y="3397175"/>
            <a:ext cx="4104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LAN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4" name="Google Shape;44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7984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0"/>
          <p:cNvSpPr txBox="1"/>
          <p:nvPr/>
        </p:nvSpPr>
        <p:spPr>
          <a:xfrm>
            <a:off x="5028363" y="446361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40"/>
          <p:cNvSpPr txBox="1"/>
          <p:nvPr/>
        </p:nvSpPr>
        <p:spPr>
          <a:xfrm>
            <a:off x="5028363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7" name="Google Shape;447;p40"/>
          <p:cNvPicPr preferRelativeResize="0"/>
          <p:nvPr/>
        </p:nvPicPr>
        <p:blipFill rotWithShape="1">
          <a:blip r:embed="rId5">
            <a:alphaModFix/>
          </a:blip>
          <a:srcRect b="15227" l="16275" r="16275" t="15241"/>
          <a:stretch/>
        </p:blipFill>
        <p:spPr>
          <a:xfrm>
            <a:off x="7458621" y="3761985"/>
            <a:ext cx="659700" cy="68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0"/>
          <p:cNvPicPr preferRelativeResize="0"/>
          <p:nvPr/>
        </p:nvPicPr>
        <p:blipFill rotWithShape="1">
          <a:blip r:embed="rId5">
            <a:alphaModFix/>
          </a:blip>
          <a:srcRect b="15227" l="16275" r="16275" t="15241"/>
          <a:stretch/>
        </p:blipFill>
        <p:spPr>
          <a:xfrm>
            <a:off x="7458621" y="2873828"/>
            <a:ext cx="659700" cy="68003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0"/>
          <p:cNvSpPr txBox="1"/>
          <p:nvPr/>
        </p:nvSpPr>
        <p:spPr>
          <a:xfrm>
            <a:off x="7076121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Offsite DR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50" name="Google Shape;450;p40"/>
          <p:cNvCxnSpPr>
            <a:endCxn id="447" idx="1"/>
          </p:cNvCxnSpPr>
          <p:nvPr/>
        </p:nvCxnSpPr>
        <p:spPr>
          <a:xfrm>
            <a:off x="6070521" y="3214004"/>
            <a:ext cx="1388100" cy="888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40"/>
          <p:cNvCxnSpPr>
            <a:stCxn id="448" idx="1"/>
            <a:endCxn id="444" idx="3"/>
          </p:cNvCxnSpPr>
          <p:nvPr/>
        </p:nvCxnSpPr>
        <p:spPr>
          <a:xfrm flipH="1">
            <a:off x="6070521" y="3213846"/>
            <a:ext cx="1388100" cy="914400"/>
          </a:xfrm>
          <a:prstGeom prst="curvedConnector3">
            <a:avLst>
              <a:gd fmla="val 49998" name="adj1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grpSp>
        <p:nvGrpSpPr>
          <p:cNvPr id="452" name="Google Shape;452;p40"/>
          <p:cNvGrpSpPr/>
          <p:nvPr/>
        </p:nvGrpSpPr>
        <p:grpSpPr>
          <a:xfrm rot="-5400000">
            <a:off x="4271648" y="3171492"/>
            <a:ext cx="917254" cy="913206"/>
            <a:chOff x="7191700" y="3704903"/>
            <a:chExt cx="998100" cy="583892"/>
          </a:xfrm>
        </p:grpSpPr>
        <p:grpSp>
          <p:nvGrpSpPr>
            <p:cNvPr id="453" name="Google Shape;453;p40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54" name="Google Shape;454;p40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55" name="Google Shape;455;p40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6" name="Google Shape;456;p40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57" name="Google Shape;457;p40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58" name="Google Shape;458;p40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59" name="Google Shape;459;p40"/>
            <p:cNvSpPr/>
            <p:nvPr/>
          </p:nvSpPr>
          <p:spPr>
            <a:xfrm flipH="1" rot="10800000">
              <a:off x="7655299" y="4262694"/>
              <a:ext cx="72300" cy="26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" name="Google Shape;460;p40"/>
          <p:cNvSpPr/>
          <p:nvPr/>
        </p:nvSpPr>
        <p:spPr>
          <a:xfrm flipH="1" rot="6945193">
            <a:off x="6292938" y="3239967"/>
            <a:ext cx="66284" cy="40655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0"/>
          <p:cNvSpPr/>
          <p:nvPr/>
        </p:nvSpPr>
        <p:spPr>
          <a:xfrm flipH="1" rot="6589688">
            <a:off x="7155617" y="4027606"/>
            <a:ext cx="66333" cy="40804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0"/>
          <p:cNvSpPr/>
          <p:nvPr/>
        </p:nvSpPr>
        <p:spPr>
          <a:xfrm flipH="1" rot="3568906">
            <a:off x="6351161" y="4030822"/>
            <a:ext cx="66166" cy="40749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0"/>
          <p:cNvSpPr/>
          <p:nvPr/>
        </p:nvSpPr>
        <p:spPr>
          <a:xfrm flipH="1" rot="3833989">
            <a:off x="7131220" y="3256447"/>
            <a:ext cx="66145" cy="40787"/>
          </a:xfrm>
          <a:prstGeom prst="triangle">
            <a:avLst>
              <a:gd fmla="val 50000" name="adj"/>
            </a:avLst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4" name="Google Shape;464;p40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465" name="Google Shape;465;p40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40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67" name="Google Shape;467;p40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468" name="Google Shape;468;p40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40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4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475" name="Google Shape;475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4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7" name="Google Shape;477;p4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478" name="Google Shape;478;p4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1"/>
          <p:cNvSpPr txBox="1"/>
          <p:nvPr/>
        </p:nvSpPr>
        <p:spPr>
          <a:xfrm>
            <a:off x="3222525" y="793100"/>
            <a:ext cx="5108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easily scale up the backup server when backup load increases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requests will be equally shared between each backup server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0" name="Google Shape;480;p4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481" name="Google Shape;481;p4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82" name="Google Shape;482;p4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483" name="Google Shape;483;p41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378270" y="20783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Clustering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5" name="Google Shape;48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2884099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863" y="37984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1"/>
          <p:cNvSpPr txBox="1"/>
          <p:nvPr/>
        </p:nvSpPr>
        <p:spPr>
          <a:xfrm>
            <a:off x="5028363" y="446361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8" name="Google Shape;488;p41"/>
          <p:cNvSpPr txBox="1"/>
          <p:nvPr/>
        </p:nvSpPr>
        <p:spPr>
          <a:xfrm>
            <a:off x="5028363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89" name="Google Shape;489;p41"/>
          <p:cNvGrpSpPr/>
          <p:nvPr/>
        </p:nvGrpSpPr>
        <p:grpSpPr>
          <a:xfrm rot="-5400000">
            <a:off x="4271648" y="3171492"/>
            <a:ext cx="917254" cy="913206"/>
            <a:chOff x="7191700" y="3704903"/>
            <a:chExt cx="998100" cy="583892"/>
          </a:xfrm>
        </p:grpSpPr>
        <p:grpSp>
          <p:nvGrpSpPr>
            <p:cNvPr id="490" name="Google Shape;490;p41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491" name="Google Shape;491;p41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492" name="Google Shape;492;p41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93" name="Google Shape;493;p41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494" name="Google Shape;494;p41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95" name="Google Shape;495;p41"/>
            <p:cNvCxnSpPr/>
            <p:nvPr/>
          </p:nvCxnSpPr>
          <p:spPr>
            <a:xfrm>
              <a:off x="7690750" y="3951268"/>
              <a:ext cx="0" cy="33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96" name="Google Shape;496;p41"/>
            <p:cNvSpPr/>
            <p:nvPr/>
          </p:nvSpPr>
          <p:spPr>
            <a:xfrm flipH="1" rot="10800000">
              <a:off x="7655299" y="4262694"/>
              <a:ext cx="72300" cy="26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7" name="Google Shape;49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863" y="2884099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863" y="3798499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1"/>
          <p:cNvSpPr txBox="1"/>
          <p:nvPr/>
        </p:nvSpPr>
        <p:spPr>
          <a:xfrm>
            <a:off x="6552363" y="446361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6552363" y="2625833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1" name="Google Shape;501;p41"/>
          <p:cNvSpPr/>
          <p:nvPr/>
        </p:nvSpPr>
        <p:spPr>
          <a:xfrm>
            <a:off x="6079893" y="3382968"/>
            <a:ext cx="840000" cy="8400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2" name="Google Shape;502;p41"/>
          <p:cNvGrpSpPr/>
          <p:nvPr/>
        </p:nvGrpSpPr>
        <p:grpSpPr>
          <a:xfrm>
            <a:off x="6463900" y="3354212"/>
            <a:ext cx="70500" cy="907625"/>
            <a:chOff x="6463900" y="3354212"/>
            <a:chExt cx="70500" cy="907625"/>
          </a:xfrm>
        </p:grpSpPr>
        <p:sp>
          <p:nvSpPr>
            <p:cNvPr id="503" name="Google Shape;503;p41"/>
            <p:cNvSpPr/>
            <p:nvPr/>
          </p:nvSpPr>
          <p:spPr>
            <a:xfrm>
              <a:off x="6463900" y="3354212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6463900" y="4191337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41"/>
          <p:cNvGrpSpPr/>
          <p:nvPr/>
        </p:nvGrpSpPr>
        <p:grpSpPr>
          <a:xfrm rot="5400000">
            <a:off x="6463900" y="3354212"/>
            <a:ext cx="70500" cy="907625"/>
            <a:chOff x="6463900" y="3354212"/>
            <a:chExt cx="70500" cy="907625"/>
          </a:xfrm>
        </p:grpSpPr>
        <p:sp>
          <p:nvSpPr>
            <p:cNvPr id="506" name="Google Shape;506;p41"/>
            <p:cNvSpPr/>
            <p:nvPr/>
          </p:nvSpPr>
          <p:spPr>
            <a:xfrm>
              <a:off x="6463900" y="3354212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1"/>
            <p:cNvSpPr/>
            <p:nvPr/>
          </p:nvSpPr>
          <p:spPr>
            <a:xfrm>
              <a:off x="6463900" y="4191337"/>
              <a:ext cx="70500" cy="70500"/>
            </a:xfrm>
            <a:prstGeom prst="ellipse">
              <a:avLst/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8" name="Google Shape;508;p41"/>
          <p:cNvSpPr txBox="1"/>
          <p:nvPr/>
        </p:nvSpPr>
        <p:spPr>
          <a:xfrm>
            <a:off x="6216500" y="3662000"/>
            <a:ext cx="572400" cy="2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Server Cluster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09" name="Google Shape;509;p41"/>
          <p:cNvGrpSpPr/>
          <p:nvPr/>
        </p:nvGrpSpPr>
        <p:grpSpPr>
          <a:xfrm>
            <a:off x="3403184" y="3813839"/>
            <a:ext cx="780595" cy="746455"/>
            <a:chOff x="3730125" y="3607350"/>
            <a:chExt cx="659676" cy="630825"/>
          </a:xfrm>
        </p:grpSpPr>
        <p:pic>
          <p:nvPicPr>
            <p:cNvPr id="510" name="Google Shape;510;p41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41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12" name="Google Shape;512;p41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513" name="Google Shape;513;p41"/>
            <p:cNvPicPr preferRelativeResize="0"/>
            <p:nvPr/>
          </p:nvPicPr>
          <p:blipFill rotWithShape="1">
            <a:blip r:embed="rId5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" name="Google Shape;514;p41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2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Key features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3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3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8" name="Google Shape;528;p43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29" name="Google Shape;529;p43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30" name="Google Shape;530;p43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1" name="Google Shape;531;p43"/>
          <p:cNvGrpSpPr/>
          <p:nvPr/>
        </p:nvGrpSpPr>
        <p:grpSpPr>
          <a:xfrm>
            <a:off x="1008291" y="1466231"/>
            <a:ext cx="2062200" cy="836036"/>
            <a:chOff x="1164086" y="1404311"/>
            <a:chExt cx="2062200" cy="836036"/>
          </a:xfrm>
        </p:grpSpPr>
        <p:sp>
          <p:nvSpPr>
            <p:cNvPr id="532" name="Google Shape;532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Multi-host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3" name="Google Shape;533;p43"/>
            <p:cNvSpPr txBox="1"/>
            <p:nvPr/>
          </p:nvSpPr>
          <p:spPr>
            <a:xfrm>
              <a:off x="1168841" y="1648746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Create a backup job with multiple-hosts and configure to run parallel thus improving backup performance.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34" name="Google Shape;534;p43"/>
          <p:cNvGrpSpPr/>
          <p:nvPr/>
        </p:nvGrpSpPr>
        <p:grpSpPr>
          <a:xfrm>
            <a:off x="4012695" y="1466824"/>
            <a:ext cx="2062200" cy="704234"/>
            <a:chOff x="1164086" y="1404311"/>
            <a:chExt cx="2062200" cy="704234"/>
          </a:xfrm>
        </p:grpSpPr>
        <p:sp>
          <p:nvSpPr>
            <p:cNvPr id="535" name="Google Shape;535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Parallel VM Processing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6" name="Google Shape;536;p43"/>
            <p:cNvSpPr txBox="1"/>
            <p:nvPr/>
          </p:nvSpPr>
          <p:spPr>
            <a:xfrm>
              <a:off x="1168852" y="1637845"/>
              <a:ext cx="1886700" cy="47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now supports parallel backup of multiple VMs/disks in a single host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37" name="Google Shape;537;p43"/>
          <p:cNvGrpSpPr/>
          <p:nvPr/>
        </p:nvGrpSpPr>
        <p:grpSpPr>
          <a:xfrm>
            <a:off x="6990307" y="1466271"/>
            <a:ext cx="2062200" cy="1044504"/>
            <a:chOff x="1164086" y="1404311"/>
            <a:chExt cx="2062200" cy="1044504"/>
          </a:xfrm>
        </p:grpSpPr>
        <p:sp>
          <p:nvSpPr>
            <p:cNvPr id="538" name="Google Shape;538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Failover &amp; Failback VMs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9" name="Google Shape;539;p43"/>
            <p:cNvSpPr txBox="1"/>
            <p:nvPr/>
          </p:nvSpPr>
          <p:spPr>
            <a:xfrm>
              <a:off x="1168829" y="1691615"/>
              <a:ext cx="1974600" cy="7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provides entire site-level protection by replicating business-critical VMs to a  DR site and failover VMs at times of disaster also failback the same when things are normal.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0" name="Google Shape;540;p43"/>
          <p:cNvGrpSpPr/>
          <p:nvPr/>
        </p:nvGrpSpPr>
        <p:grpSpPr>
          <a:xfrm>
            <a:off x="4017198" y="2797958"/>
            <a:ext cx="2062200" cy="628466"/>
            <a:chOff x="1164086" y="1404311"/>
            <a:chExt cx="2062200" cy="756459"/>
          </a:xfrm>
        </p:grpSpPr>
        <p:sp>
          <p:nvSpPr>
            <p:cNvPr id="541" name="Google Shape;541;p43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Native Tape Backup Support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2" name="Google Shape;542;p43"/>
            <p:cNvSpPr txBox="1"/>
            <p:nvPr/>
          </p:nvSpPr>
          <p:spPr>
            <a:xfrm>
              <a:off x="1168836" y="1773769"/>
              <a:ext cx="1886700" cy="38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Archive your backup data on tape drives for long-term retention.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3" name="Google Shape;543;p43"/>
          <p:cNvGrpSpPr/>
          <p:nvPr/>
        </p:nvGrpSpPr>
        <p:grpSpPr>
          <a:xfrm>
            <a:off x="1015038" y="2794882"/>
            <a:ext cx="1886700" cy="953288"/>
            <a:chOff x="1164091" y="1384724"/>
            <a:chExt cx="1886700" cy="953288"/>
          </a:xfrm>
        </p:grpSpPr>
        <p:sp>
          <p:nvSpPr>
            <p:cNvPr id="544" name="Google Shape;544;p43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Synthetic Full Backup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5" name="Google Shape;545;p43"/>
            <p:cNvSpPr txBox="1"/>
            <p:nvPr/>
          </p:nvSpPr>
          <p:spPr>
            <a:xfrm>
              <a:off x="1168452" y="1633911"/>
              <a:ext cx="18822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Synthetic full backups are created in the backup repository by merging the full backup and all subsequent incremental backups in the backup repository itself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6" name="Google Shape;546;p43"/>
          <p:cNvGrpSpPr/>
          <p:nvPr/>
        </p:nvGrpSpPr>
        <p:grpSpPr>
          <a:xfrm>
            <a:off x="6993519" y="2797011"/>
            <a:ext cx="1886700" cy="1149209"/>
            <a:chOff x="1164091" y="1391251"/>
            <a:chExt cx="1886700" cy="1149209"/>
          </a:xfrm>
        </p:grpSpPr>
        <p:sp>
          <p:nvSpPr>
            <p:cNvPr id="547" name="Google Shape;547;p43"/>
            <p:cNvSpPr txBox="1"/>
            <p:nvPr/>
          </p:nvSpPr>
          <p:spPr>
            <a:xfrm>
              <a:off x="1164091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Job Template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8" name="Google Shape;548;p43"/>
            <p:cNvSpPr txBox="1"/>
            <p:nvPr/>
          </p:nvSpPr>
          <p:spPr>
            <a:xfrm>
              <a:off x="1168452" y="1594860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The frequently used backup configuration settings or as per some predefined backup policies, you can utilize these templates to create new backup jobs quickly.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49" name="Google Shape;549;p43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550" name="Google Shape;550;p43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551" name="Google Shape;551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2" name="Google Shape;552;p43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53" name="Google Shape;553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84430" y="2824607"/>
              <a:ext cx="622025" cy="622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4" name="Google Shape;554;p43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555" name="Google Shape;555;p43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556" name="Google Shape;556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7" name="Google Shape;557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58" name="Google Shape;558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28485" y="1639020"/>
              <a:ext cx="321600" cy="32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9" name="Google Shape;559;p43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560" name="Google Shape;560;p43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p43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2" name="Google Shape;562;p43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563" name="Google Shape;563;p43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564" name="Google Shape;564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65" name="Google Shape;565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66" name="Google Shape;566;p43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2760" y="3003039"/>
              <a:ext cx="274425" cy="27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7" name="Google Shape;567;p43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568" name="Google Shape;568;p43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569" name="Google Shape;569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0" name="Google Shape;570;p43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571" name="Google Shape;571;p4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96224" y="2970465"/>
              <a:ext cx="327875" cy="327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2" name="Google Shape;572;p43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573" name="Google Shape;573;p43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574" name="Google Shape;574;p43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575" name="Google Shape;575;p43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6" name="Google Shape;576;p4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27613" y="1648842"/>
              <a:ext cx="293550" cy="293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7" name="Google Shape;577;p43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Backup &amp; Replication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VMware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578" name="Google Shape;578;p43"/>
          <p:cNvPicPr preferRelativeResize="0"/>
          <p:nvPr/>
        </p:nvPicPr>
        <p:blipFill rotWithShape="1">
          <a:blip r:embed="rId11">
            <a:alphaModFix/>
          </a:blip>
          <a:srcRect b="5132" l="0" r="0" t="5141"/>
          <a:stretch/>
        </p:blipFill>
        <p:spPr>
          <a:xfrm>
            <a:off x="6422748" y="1585709"/>
            <a:ext cx="477373" cy="42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 b="39976" l="27961" r="27956" t="34133"/>
          <a:stretch/>
        </p:blipFill>
        <p:spPr>
          <a:xfrm>
            <a:off x="866089" y="2085587"/>
            <a:ext cx="2548450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/>
          <p:nvPr/>
        </p:nvSpPr>
        <p:spPr>
          <a:xfrm>
            <a:off x="4410175" y="128700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4000225" y="2160744"/>
            <a:ext cx="4087875" cy="822963"/>
            <a:chOff x="4000225" y="2151400"/>
            <a:chExt cx="4087875" cy="822963"/>
          </a:xfrm>
        </p:grpSpPr>
        <p:pic>
          <p:nvPicPr>
            <p:cNvPr id="110" name="Google Shape;11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0225" y="2151400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6"/>
            <p:cNvSpPr txBox="1"/>
            <p:nvPr/>
          </p:nvSpPr>
          <p:spPr>
            <a:xfrm>
              <a:off x="4953100" y="2380031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Countries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2" name="Google Shape;112;p26"/>
          <p:cNvGrpSpPr/>
          <p:nvPr/>
        </p:nvGrpSpPr>
        <p:grpSpPr>
          <a:xfrm>
            <a:off x="4000225" y="3251307"/>
            <a:ext cx="4087875" cy="822963"/>
            <a:chOff x="4000225" y="3318163"/>
            <a:chExt cx="4087875" cy="822963"/>
          </a:xfrm>
        </p:grpSpPr>
        <p:pic>
          <p:nvPicPr>
            <p:cNvPr id="113" name="Google Shape;11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00225" y="3318163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6"/>
            <p:cNvSpPr txBox="1"/>
            <p:nvPr/>
          </p:nvSpPr>
          <p:spPr>
            <a:xfrm>
              <a:off x="4953100" y="3546794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60,000+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Businesses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3953173" y="1026010"/>
            <a:ext cx="4134927" cy="911300"/>
            <a:chOff x="3953173" y="1026010"/>
            <a:chExt cx="4134927" cy="911300"/>
          </a:xfrm>
        </p:grpSpPr>
        <p:sp>
          <p:nvSpPr>
            <p:cNvPr id="116" name="Google Shape;116;p26"/>
            <p:cNvSpPr txBox="1"/>
            <p:nvPr/>
          </p:nvSpPr>
          <p:spPr>
            <a:xfrm>
              <a:off x="4953100" y="1298810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15+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Years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7" name="Google Shape;117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53173" y="1026010"/>
              <a:ext cx="911300" cy="911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4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44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6" name="Google Shape;586;p44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587" name="Google Shape;587;p44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88" name="Google Shape;588;p44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" name="Google Shape;589;p44"/>
          <p:cNvGrpSpPr/>
          <p:nvPr/>
        </p:nvGrpSpPr>
        <p:grpSpPr>
          <a:xfrm>
            <a:off x="1010755" y="1464602"/>
            <a:ext cx="1886700" cy="840796"/>
            <a:chOff x="1157564" y="1384724"/>
            <a:chExt cx="1886700" cy="840796"/>
          </a:xfrm>
        </p:grpSpPr>
        <p:sp>
          <p:nvSpPr>
            <p:cNvPr id="590" name="Google Shape;590;p44"/>
            <p:cNvSpPr txBox="1"/>
            <p:nvPr/>
          </p:nvSpPr>
          <p:spPr>
            <a:xfrm>
              <a:off x="1157564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RPO and RTO &lt;15 mins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1" name="Google Shape;591;p44"/>
            <p:cNvSpPr txBox="1"/>
            <p:nvPr/>
          </p:nvSpPr>
          <p:spPr>
            <a:xfrm>
              <a:off x="1161921" y="1633920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Minimize your downtime to less than 15 mins with quick VM recovery, disk mounts &amp; granularly recover file/apps.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2" name="Google Shape;592;p44"/>
          <p:cNvGrpSpPr/>
          <p:nvPr/>
        </p:nvGrpSpPr>
        <p:grpSpPr>
          <a:xfrm>
            <a:off x="6993519" y="1464544"/>
            <a:ext cx="1886700" cy="1149209"/>
            <a:chOff x="1164091" y="1384724"/>
            <a:chExt cx="1886700" cy="1149209"/>
          </a:xfrm>
        </p:grpSpPr>
        <p:sp>
          <p:nvSpPr>
            <p:cNvPr id="593" name="Google Shape;593;p44"/>
            <p:cNvSpPr txBox="1"/>
            <p:nvPr/>
          </p:nvSpPr>
          <p:spPr>
            <a:xfrm>
              <a:off x="1164091" y="1384724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Multiple Recovery Options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4" name="Google Shape;594;p44"/>
            <p:cNvSpPr txBox="1"/>
            <p:nvPr/>
          </p:nvSpPr>
          <p:spPr>
            <a:xfrm>
              <a:off x="1168452" y="1588332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Multiple restore options helps to restore the backup data granularly, perform cross-platform migration, instantly boot as VM, Download in various file-formats and also perform Bare-Metal Recovery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5" name="Google Shape;595;p44"/>
          <p:cNvGrpSpPr/>
          <p:nvPr/>
        </p:nvGrpSpPr>
        <p:grpSpPr>
          <a:xfrm>
            <a:off x="1010755" y="2808972"/>
            <a:ext cx="1886700" cy="1149209"/>
            <a:chOff x="1164091" y="1404305"/>
            <a:chExt cx="1886700" cy="1149209"/>
          </a:xfrm>
        </p:grpSpPr>
        <p:sp>
          <p:nvSpPr>
            <p:cNvPr id="596" name="Google Shape;596;p44"/>
            <p:cNvSpPr txBox="1"/>
            <p:nvPr/>
          </p:nvSpPr>
          <p:spPr>
            <a:xfrm>
              <a:off x="1164091" y="1404305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Instant Boot Live Migration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7" name="Google Shape;597;p44"/>
            <p:cNvSpPr txBox="1"/>
            <p:nvPr/>
          </p:nvSpPr>
          <p:spPr>
            <a:xfrm>
              <a:off x="1168452" y="1607914"/>
              <a:ext cx="1882200" cy="94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 permanent migration process where the virtual/ physical machine backup that is instantly booted as VM can be migrated as an independent VM to a targeted VMware Host.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98" name="Google Shape;598;p44"/>
          <p:cNvGrpSpPr/>
          <p:nvPr/>
        </p:nvGrpSpPr>
        <p:grpSpPr>
          <a:xfrm>
            <a:off x="4020650" y="2797016"/>
            <a:ext cx="2062200" cy="836036"/>
            <a:chOff x="1164086" y="1391256"/>
            <a:chExt cx="2062200" cy="836036"/>
          </a:xfrm>
        </p:grpSpPr>
        <p:sp>
          <p:nvSpPr>
            <p:cNvPr id="599" name="Google Shape;599;p44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Applications item-level Recovery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0" name="Google Shape;600;p44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Granularly restore Microsoft applications at item level directly from the BDR Backup Server web GUI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1" name="Google Shape;601;p44"/>
          <p:cNvGrpSpPr/>
          <p:nvPr/>
        </p:nvGrpSpPr>
        <p:grpSpPr>
          <a:xfrm>
            <a:off x="4021595" y="1464607"/>
            <a:ext cx="2062200" cy="830593"/>
            <a:chOff x="1164086" y="1384729"/>
            <a:chExt cx="2062200" cy="830593"/>
          </a:xfrm>
        </p:grpSpPr>
        <p:sp>
          <p:nvSpPr>
            <p:cNvPr id="602" name="Google Shape;602;p44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GFS Retention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3" name="Google Shape;603;p44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GFS retention helps to create restore points on a weekly, monthly, quarterly, and yearly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4" name="Google Shape;604;p44"/>
          <p:cNvGrpSpPr/>
          <p:nvPr/>
        </p:nvGrpSpPr>
        <p:grpSpPr>
          <a:xfrm>
            <a:off x="6995640" y="2794888"/>
            <a:ext cx="2062200" cy="830593"/>
            <a:chOff x="1164086" y="1384729"/>
            <a:chExt cx="2062200" cy="830593"/>
          </a:xfrm>
        </p:grpSpPr>
        <p:sp>
          <p:nvSpPr>
            <p:cNvPr id="605" name="Google Shape;605;p44"/>
            <p:cNvSpPr txBox="1"/>
            <p:nvPr/>
          </p:nvSpPr>
          <p:spPr>
            <a:xfrm>
              <a:off x="1164086" y="1384729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Reliable Backups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44"/>
            <p:cNvSpPr txBox="1"/>
            <p:nvPr/>
          </p:nvSpPr>
          <p:spPr>
            <a:xfrm>
              <a:off x="1168841" y="162372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Automated 3-tier backup verification – boot, mount &amp; data integrity tests to ensure recoverability data.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7" name="Google Shape;607;p44"/>
          <p:cNvGrpSpPr/>
          <p:nvPr/>
        </p:nvGrpSpPr>
        <p:grpSpPr>
          <a:xfrm>
            <a:off x="6264407" y="1426550"/>
            <a:ext cx="781700" cy="757050"/>
            <a:chOff x="493975" y="1341330"/>
            <a:chExt cx="781700" cy="757050"/>
          </a:xfrm>
        </p:grpSpPr>
        <p:pic>
          <p:nvPicPr>
            <p:cNvPr id="608" name="Google Shape;608;p44"/>
            <p:cNvPicPr preferRelativeResize="0"/>
            <p:nvPr/>
          </p:nvPicPr>
          <p:blipFill rotWithShape="1">
            <a:blip r:embed="rId4">
              <a:alphaModFix/>
            </a:blip>
            <a:srcRect b="8325" l="7462" r="9245" t="8756"/>
            <a:stretch/>
          </p:blipFill>
          <p:spPr>
            <a:xfrm>
              <a:off x="493975" y="1341330"/>
              <a:ext cx="781700" cy="75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9" name="Google Shape;609;p44"/>
            <p:cNvSpPr/>
            <p:nvPr/>
          </p:nvSpPr>
          <p:spPr>
            <a:xfrm>
              <a:off x="665925" y="1986225"/>
              <a:ext cx="454125" cy="37500"/>
            </a:xfrm>
            <a:prstGeom prst="flowChartProcess">
              <a:avLst/>
            </a:prstGeom>
            <a:solidFill>
              <a:srgbClr val="B52C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0" name="Google Shape;610;p44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611" name="Google Shape;611;p44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612" name="Google Shape;612;p44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13" name="Google Shape;613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14" name="Google Shape;614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1868" y="1530049"/>
              <a:ext cx="548637" cy="5486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5" name="Google Shape;615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80777" y="1524938"/>
            <a:ext cx="561712" cy="56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" name="Google Shape;616;p44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617" name="Google Shape;617;p44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618" name="Google Shape;618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19" name="Google Shape;619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20" name="Google Shape;620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8753" y="3004087"/>
              <a:ext cx="261300" cy="261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1" name="Google Shape;621;p44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622" name="Google Shape;622;p44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623" name="Google Shape;623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4" name="Google Shape;624;p44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25" name="Google Shape;625;p4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35007" y="2975040"/>
              <a:ext cx="321600" cy="32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6" name="Google Shape;626;p44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627" name="Google Shape;627;p44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628" name="Google Shape;628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9" name="Google Shape;629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30" name="Google Shape;630;p4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87837" y="1603296"/>
              <a:ext cx="413325" cy="413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1" name="Google Shape;631;p44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632" name="Google Shape;632;p44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633" name="Google Shape;633;p44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4" name="Google Shape;634;p44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35" name="Google Shape;635;p4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388414" y="2825903"/>
              <a:ext cx="595325" cy="595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6" name="Google Shape;636;p44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Key Recovery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VMware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5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5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4" name="Google Shape;644;p45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645" name="Google Shape;645;p45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46" name="Google Shape;646;p45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7" name="Google Shape;647;p45"/>
          <p:cNvGrpSpPr/>
          <p:nvPr/>
        </p:nvGrpSpPr>
        <p:grpSpPr>
          <a:xfrm>
            <a:off x="6996767" y="2796979"/>
            <a:ext cx="1886700" cy="912234"/>
            <a:chOff x="1170618" y="1391251"/>
            <a:chExt cx="1886700" cy="912234"/>
          </a:xfrm>
        </p:grpSpPr>
        <p:sp>
          <p:nvSpPr>
            <p:cNvPr id="648" name="Google Shape;648;p45"/>
            <p:cNvSpPr txBox="1"/>
            <p:nvPr/>
          </p:nvSpPr>
          <p:spPr>
            <a:xfrm>
              <a:off x="1170618" y="1391251"/>
              <a:ext cx="18867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Reporting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45"/>
            <p:cNvSpPr txBox="1"/>
            <p:nvPr/>
          </p:nvSpPr>
          <p:spPr>
            <a:xfrm>
              <a:off x="1174975" y="1711885"/>
              <a:ext cx="18822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Users can manage all their backups with Backup Status Reports, VM Status Reports, Integrity Report and Restore Report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50" name="Google Shape;650;p45"/>
          <p:cNvGrpSpPr/>
          <p:nvPr/>
        </p:nvGrpSpPr>
        <p:grpSpPr>
          <a:xfrm>
            <a:off x="1008325" y="1465702"/>
            <a:ext cx="2062200" cy="840798"/>
            <a:chOff x="1164086" y="1391256"/>
            <a:chExt cx="2062200" cy="840798"/>
          </a:xfrm>
        </p:grpSpPr>
        <p:sp>
          <p:nvSpPr>
            <p:cNvPr id="651" name="Google Shape;651;p45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Efficient Storage Management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2" name="Google Shape;652;p45"/>
            <p:cNvSpPr txBox="1"/>
            <p:nvPr/>
          </p:nvSpPr>
          <p:spPr>
            <a:xfrm>
              <a:off x="1168841" y="1640454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Vembu BDR Backup Server utilizes VembuHIVE™ file system to effectively manage storage repositories..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53" name="Google Shape;653;p45"/>
          <p:cNvGrpSpPr/>
          <p:nvPr/>
        </p:nvGrpSpPr>
        <p:grpSpPr>
          <a:xfrm>
            <a:off x="4022154" y="1467662"/>
            <a:ext cx="2062200" cy="836036"/>
            <a:chOff x="1164086" y="1391256"/>
            <a:chExt cx="2062200" cy="836036"/>
          </a:xfrm>
        </p:grpSpPr>
        <p:sp>
          <p:nvSpPr>
            <p:cNvPr id="654" name="Google Shape;654;p45"/>
            <p:cNvSpPr txBox="1"/>
            <p:nvPr/>
          </p:nvSpPr>
          <p:spPr>
            <a:xfrm>
              <a:off x="1164086" y="1391256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Compression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5" name="Google Shape;655;p45"/>
            <p:cNvSpPr txBox="1"/>
            <p:nvPr/>
          </p:nvSpPr>
          <p:spPr>
            <a:xfrm>
              <a:off x="1168841" y="1635692"/>
              <a:ext cx="1886700" cy="59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Built-in compression and deduplication to reduce the storage space with the ability to scale as &amp; when required.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56" name="Google Shape;656;p45"/>
          <p:cNvGrpSpPr/>
          <p:nvPr/>
        </p:nvGrpSpPr>
        <p:grpSpPr>
          <a:xfrm>
            <a:off x="6992077" y="1465962"/>
            <a:ext cx="2062200" cy="845236"/>
            <a:chOff x="1164086" y="1404311"/>
            <a:chExt cx="2062200" cy="845236"/>
          </a:xfrm>
        </p:grpSpPr>
        <p:sp>
          <p:nvSpPr>
            <p:cNvPr id="657" name="Google Shape;657;p45"/>
            <p:cNvSpPr txBox="1"/>
            <p:nvPr/>
          </p:nvSpPr>
          <p:spPr>
            <a:xfrm>
              <a:off x="1164086" y="1404311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Backup Level encryption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45"/>
            <p:cNvSpPr txBox="1"/>
            <p:nvPr/>
          </p:nvSpPr>
          <p:spPr>
            <a:xfrm>
              <a:off x="1168852" y="1637847"/>
              <a:ext cx="1886700" cy="6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Use system-generated passwords or add your own, to encrypt the backup data using AES-256 bit encryption algorithm.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59" name="Google Shape;659;p45"/>
          <p:cNvGrpSpPr/>
          <p:nvPr/>
        </p:nvGrpSpPr>
        <p:grpSpPr>
          <a:xfrm>
            <a:off x="4021557" y="2799152"/>
            <a:ext cx="2062200" cy="1013096"/>
            <a:chOff x="1164086" y="1388597"/>
            <a:chExt cx="2062200" cy="1219423"/>
          </a:xfrm>
        </p:grpSpPr>
        <p:sp>
          <p:nvSpPr>
            <p:cNvPr id="660" name="Google Shape;660;p45"/>
            <p:cNvSpPr txBox="1"/>
            <p:nvPr/>
          </p:nvSpPr>
          <p:spPr>
            <a:xfrm>
              <a:off x="1164086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Where it left off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45"/>
            <p:cNvSpPr txBox="1"/>
            <p:nvPr/>
          </p:nvSpPr>
          <p:spPr>
            <a:xfrm>
              <a:off x="1168836" y="1760520"/>
              <a:ext cx="1886700" cy="8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Even if there is a  network failure or other interruptions during backup,  the backup will automatically restart from where it left off during the previous schedule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2" name="Google Shape;662;p45"/>
          <p:cNvGrpSpPr/>
          <p:nvPr/>
        </p:nvGrpSpPr>
        <p:grpSpPr>
          <a:xfrm>
            <a:off x="1006399" y="2800304"/>
            <a:ext cx="2062200" cy="789730"/>
            <a:chOff x="1157558" y="1388597"/>
            <a:chExt cx="2062200" cy="950566"/>
          </a:xfrm>
        </p:grpSpPr>
        <p:sp>
          <p:nvSpPr>
            <p:cNvPr id="663" name="Google Shape;663;p45"/>
            <p:cNvSpPr txBox="1"/>
            <p:nvPr/>
          </p:nvSpPr>
          <p:spPr>
            <a:xfrm>
              <a:off x="1157558" y="1388597"/>
              <a:ext cx="2062200" cy="32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latin typeface="Lato"/>
                  <a:ea typeface="Lato"/>
                  <a:cs typeface="Lato"/>
                  <a:sym typeface="Lato"/>
                </a:rPr>
                <a:t>Drive Rotation</a:t>
              </a:r>
              <a:endParaRPr b="1" sz="9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45"/>
            <p:cNvSpPr txBox="1"/>
            <p:nvPr/>
          </p:nvSpPr>
          <p:spPr>
            <a:xfrm>
              <a:off x="1162308" y="1758063"/>
              <a:ext cx="18867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800">
                  <a:latin typeface="Lato"/>
                  <a:ea typeface="Lato"/>
                  <a:cs typeface="Lato"/>
                  <a:sym typeface="Lato"/>
                </a:rPr>
                <a:t>It helps you to use multiple external hard drives to store the backup data and swap them on a regular basis.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65" name="Google Shape;665;p45"/>
          <p:cNvGrpSpPr/>
          <p:nvPr/>
        </p:nvGrpSpPr>
        <p:grpSpPr>
          <a:xfrm>
            <a:off x="6267613" y="2757296"/>
            <a:ext cx="781700" cy="757050"/>
            <a:chOff x="6267613" y="2757296"/>
            <a:chExt cx="781700" cy="757050"/>
          </a:xfrm>
        </p:grpSpPr>
        <p:grpSp>
          <p:nvGrpSpPr>
            <p:cNvPr id="666" name="Google Shape;666;p45"/>
            <p:cNvGrpSpPr/>
            <p:nvPr/>
          </p:nvGrpSpPr>
          <p:grpSpPr>
            <a:xfrm>
              <a:off x="6267613" y="2757296"/>
              <a:ext cx="781700" cy="757050"/>
              <a:chOff x="493975" y="1341330"/>
              <a:chExt cx="781700" cy="757050"/>
            </a:xfrm>
          </p:grpSpPr>
          <p:pic>
            <p:nvPicPr>
              <p:cNvPr id="667" name="Google Shape;667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8" name="Google Shape;668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69" name="Google Shape;669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52556" y="2818319"/>
              <a:ext cx="622025" cy="622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0" name="Google Shape;670;p45"/>
          <p:cNvGrpSpPr/>
          <p:nvPr/>
        </p:nvGrpSpPr>
        <p:grpSpPr>
          <a:xfrm>
            <a:off x="3290511" y="1425419"/>
            <a:ext cx="781700" cy="757050"/>
            <a:chOff x="3290511" y="1425419"/>
            <a:chExt cx="781700" cy="757050"/>
          </a:xfrm>
        </p:grpSpPr>
        <p:grpSp>
          <p:nvGrpSpPr>
            <p:cNvPr id="671" name="Google Shape;671;p45"/>
            <p:cNvGrpSpPr/>
            <p:nvPr/>
          </p:nvGrpSpPr>
          <p:grpSpPr>
            <a:xfrm>
              <a:off x="3290511" y="1425419"/>
              <a:ext cx="781700" cy="757050"/>
              <a:chOff x="493975" y="1341330"/>
              <a:chExt cx="781700" cy="757050"/>
            </a:xfrm>
          </p:grpSpPr>
          <p:pic>
            <p:nvPicPr>
              <p:cNvPr id="672" name="Google Shape;672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3" name="Google Shape;673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74" name="Google Shape;674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90947" y="1506595"/>
              <a:ext cx="611950" cy="611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5" name="Google Shape;675;p45"/>
          <p:cNvGrpSpPr/>
          <p:nvPr/>
        </p:nvGrpSpPr>
        <p:grpSpPr>
          <a:xfrm>
            <a:off x="6264407" y="1426550"/>
            <a:ext cx="781700" cy="757050"/>
            <a:chOff x="6264407" y="1426550"/>
            <a:chExt cx="781700" cy="757050"/>
          </a:xfrm>
        </p:grpSpPr>
        <p:grpSp>
          <p:nvGrpSpPr>
            <p:cNvPr id="676" name="Google Shape;676;p45"/>
            <p:cNvGrpSpPr/>
            <p:nvPr/>
          </p:nvGrpSpPr>
          <p:grpSpPr>
            <a:xfrm>
              <a:off x="6264407" y="1426550"/>
              <a:ext cx="781700" cy="757050"/>
              <a:chOff x="493975" y="1341330"/>
              <a:chExt cx="781700" cy="757050"/>
            </a:xfrm>
          </p:grpSpPr>
          <p:pic>
            <p:nvPicPr>
              <p:cNvPr id="677" name="Google Shape;677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78" name="Google Shape;678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79" name="Google Shape;679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376662" y="1498559"/>
              <a:ext cx="611625" cy="611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0" name="Google Shape;680;p45"/>
          <p:cNvGrpSpPr/>
          <p:nvPr/>
        </p:nvGrpSpPr>
        <p:grpSpPr>
          <a:xfrm>
            <a:off x="3297834" y="2758256"/>
            <a:ext cx="781700" cy="757050"/>
            <a:chOff x="3297834" y="2758256"/>
            <a:chExt cx="781700" cy="757050"/>
          </a:xfrm>
        </p:grpSpPr>
        <p:grpSp>
          <p:nvGrpSpPr>
            <p:cNvPr id="681" name="Google Shape;681;p45"/>
            <p:cNvGrpSpPr/>
            <p:nvPr/>
          </p:nvGrpSpPr>
          <p:grpSpPr>
            <a:xfrm>
              <a:off x="3297834" y="2758256"/>
              <a:ext cx="781700" cy="757050"/>
              <a:chOff x="3297834" y="2758256"/>
              <a:chExt cx="781700" cy="757050"/>
            </a:xfrm>
          </p:grpSpPr>
          <p:pic>
            <p:nvPicPr>
              <p:cNvPr id="682" name="Google Shape;682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3297834" y="2758256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3" name="Google Shape;683;p45"/>
              <p:cNvSpPr/>
              <p:nvPr/>
            </p:nvSpPr>
            <p:spPr>
              <a:xfrm>
                <a:off x="3469784" y="3403150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84" name="Google Shape;684;p45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535434" y="2975087"/>
              <a:ext cx="328450" cy="3284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85" name="Google Shape;685;p45"/>
          <p:cNvGrpSpPr/>
          <p:nvPr/>
        </p:nvGrpSpPr>
        <p:grpSpPr>
          <a:xfrm>
            <a:off x="288918" y="1426511"/>
            <a:ext cx="781700" cy="757050"/>
            <a:chOff x="288918" y="1426511"/>
            <a:chExt cx="781700" cy="757050"/>
          </a:xfrm>
        </p:grpSpPr>
        <p:grpSp>
          <p:nvGrpSpPr>
            <p:cNvPr id="686" name="Google Shape;686;p45"/>
            <p:cNvGrpSpPr/>
            <p:nvPr/>
          </p:nvGrpSpPr>
          <p:grpSpPr>
            <a:xfrm>
              <a:off x="288918" y="1426511"/>
              <a:ext cx="781700" cy="757050"/>
              <a:chOff x="288918" y="1426511"/>
              <a:chExt cx="781700" cy="757050"/>
            </a:xfrm>
          </p:grpSpPr>
          <p:sp>
            <p:nvSpPr>
              <p:cNvPr id="687" name="Google Shape;687;p45"/>
              <p:cNvSpPr/>
              <p:nvPr/>
            </p:nvSpPr>
            <p:spPr>
              <a:xfrm>
                <a:off x="460869" y="207140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88" name="Google Shape;688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288918" y="1426511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89" name="Google Shape;689;p4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13638" y="1526290"/>
              <a:ext cx="548638" cy="5486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0" name="Google Shape;690;p45"/>
          <p:cNvGrpSpPr/>
          <p:nvPr/>
        </p:nvGrpSpPr>
        <p:grpSpPr>
          <a:xfrm>
            <a:off x="289133" y="2761695"/>
            <a:ext cx="781700" cy="757050"/>
            <a:chOff x="289133" y="2761695"/>
            <a:chExt cx="781700" cy="757050"/>
          </a:xfrm>
        </p:grpSpPr>
        <p:grpSp>
          <p:nvGrpSpPr>
            <p:cNvPr id="691" name="Google Shape;691;p45"/>
            <p:cNvGrpSpPr/>
            <p:nvPr/>
          </p:nvGrpSpPr>
          <p:grpSpPr>
            <a:xfrm>
              <a:off x="289133" y="2761695"/>
              <a:ext cx="781700" cy="757050"/>
              <a:chOff x="493975" y="1341330"/>
              <a:chExt cx="781700" cy="757050"/>
            </a:xfrm>
          </p:grpSpPr>
          <p:pic>
            <p:nvPicPr>
              <p:cNvPr id="692" name="Google Shape;692;p45"/>
              <p:cNvPicPr preferRelativeResize="0"/>
              <p:nvPr/>
            </p:nvPicPr>
            <p:blipFill rotWithShape="1">
              <a:blip r:embed="rId4">
                <a:alphaModFix/>
              </a:blip>
              <a:srcRect b="8325" l="7462" r="9245" t="8756"/>
              <a:stretch/>
            </p:blipFill>
            <p:spPr>
              <a:xfrm>
                <a:off x="493975" y="1341330"/>
                <a:ext cx="781700" cy="7570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3" name="Google Shape;693;p45"/>
              <p:cNvSpPr/>
              <p:nvPr/>
            </p:nvSpPr>
            <p:spPr>
              <a:xfrm>
                <a:off x="665925" y="1986225"/>
                <a:ext cx="454125" cy="37500"/>
              </a:xfrm>
              <a:prstGeom prst="flowChartProcess">
                <a:avLst/>
              </a:prstGeom>
              <a:solidFill>
                <a:srgbClr val="B52C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694" name="Google Shape;694;p4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95554" y="2943013"/>
              <a:ext cx="378800" cy="378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5" name="Google Shape;695;p45"/>
          <p:cNvSpPr txBox="1"/>
          <p:nvPr/>
        </p:nvSpPr>
        <p:spPr>
          <a:xfrm>
            <a:off x="185050" y="152550"/>
            <a:ext cx="8784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Other Key Features </a:t>
            </a:r>
            <a:r>
              <a:rPr lang="en" sz="24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of VMware Backup</a:t>
            </a: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46"/>
          <p:cNvSpPr txBox="1"/>
          <p:nvPr/>
        </p:nvSpPr>
        <p:spPr>
          <a:xfrm>
            <a:off x="979200" y="2142450"/>
            <a:ext cx="7185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VMware Backup Transport Modes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4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07" name="Google Shape;707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8" name="Google Shape;708;p4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9" name="Google Shape;709;p4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710" name="Google Shape;710;p4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1" name="Google Shape;711;p4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712" name="Google Shape;712;p4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13" name="Google Shape;713;p4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714" name="Google Shape;714;p4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5" name="Google Shape;715;p47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 SAN Transport Mode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6" name="Google Shape;716;p47"/>
          <p:cNvSpPr txBox="1"/>
          <p:nvPr/>
        </p:nvSpPr>
        <p:spPr>
          <a:xfrm>
            <a:off x="5888234" y="3561559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7" name="Google Shape;7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084" y="2813731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7"/>
          <p:cNvSpPr txBox="1"/>
          <p:nvPr/>
        </p:nvSpPr>
        <p:spPr>
          <a:xfrm>
            <a:off x="4352546" y="2844911"/>
            <a:ext cx="14061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Metadata Request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19" name="Google Shape;719;p47"/>
          <p:cNvGrpSpPr/>
          <p:nvPr/>
        </p:nvGrpSpPr>
        <p:grpSpPr>
          <a:xfrm flipH="1">
            <a:off x="4467296" y="3284018"/>
            <a:ext cx="1176600" cy="74700"/>
            <a:chOff x="4086475" y="2539035"/>
            <a:chExt cx="1176600" cy="74700"/>
          </a:xfrm>
        </p:grpSpPr>
        <p:cxnSp>
          <p:nvCxnSpPr>
            <p:cNvPr id="720" name="Google Shape;720;p47"/>
            <p:cNvCxnSpPr>
              <a:endCxn id="721" idx="3"/>
            </p:cNvCxnSpPr>
            <p:nvPr/>
          </p:nvCxnSpPr>
          <p:spPr>
            <a:xfrm>
              <a:off x="4086475" y="2576385"/>
              <a:ext cx="1093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21" name="Google Shape;721;p47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2" name="Google Shape;722;p47"/>
          <p:cNvSpPr txBox="1"/>
          <p:nvPr/>
        </p:nvSpPr>
        <p:spPr>
          <a:xfrm>
            <a:off x="4448846" y="3389818"/>
            <a:ext cx="12135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Metadata Response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23" name="Google Shape;723;p47"/>
          <p:cNvGrpSpPr/>
          <p:nvPr/>
        </p:nvGrpSpPr>
        <p:grpSpPr>
          <a:xfrm>
            <a:off x="4391846" y="3043911"/>
            <a:ext cx="1327500" cy="74700"/>
            <a:chOff x="3935575" y="2539035"/>
            <a:chExt cx="1327500" cy="74700"/>
          </a:xfrm>
        </p:grpSpPr>
        <p:cxnSp>
          <p:nvCxnSpPr>
            <p:cNvPr id="724" name="Google Shape;724;p47"/>
            <p:cNvCxnSpPr>
              <a:endCxn id="725" idx="3"/>
            </p:cNvCxnSpPr>
            <p:nvPr/>
          </p:nvCxnSpPr>
          <p:spPr>
            <a:xfrm>
              <a:off x="3935575" y="2576385"/>
              <a:ext cx="1244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25" name="Google Shape;725;p47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6" name="Google Shape;726;p47"/>
          <p:cNvSpPr txBox="1"/>
          <p:nvPr/>
        </p:nvSpPr>
        <p:spPr>
          <a:xfrm>
            <a:off x="3222525" y="1045591"/>
            <a:ext cx="52578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Client for VMware Backup should have access to the SAN. It works on both physical server/FC or VM/iSCSI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Vembu Client for VMware  Backup directly reads the data to be backed up from the SAN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It sends them to the storage repositories in the Vembu BDR Backup Server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7" name="Google Shape;727;p47"/>
          <p:cNvSpPr txBox="1"/>
          <p:nvPr/>
        </p:nvSpPr>
        <p:spPr>
          <a:xfrm>
            <a:off x="4352546" y="3807093"/>
            <a:ext cx="14061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Data Transfer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28" name="Google Shape;728;p47"/>
          <p:cNvGrpSpPr/>
          <p:nvPr/>
        </p:nvGrpSpPr>
        <p:grpSpPr>
          <a:xfrm>
            <a:off x="4391846" y="3676525"/>
            <a:ext cx="1327500" cy="74700"/>
            <a:chOff x="3935575" y="2539035"/>
            <a:chExt cx="1327500" cy="74700"/>
          </a:xfrm>
        </p:grpSpPr>
        <p:cxnSp>
          <p:nvCxnSpPr>
            <p:cNvPr id="729" name="Google Shape;729;p47"/>
            <p:cNvCxnSpPr>
              <a:endCxn id="730" idx="3"/>
            </p:cNvCxnSpPr>
            <p:nvPr/>
          </p:nvCxnSpPr>
          <p:spPr>
            <a:xfrm>
              <a:off x="3935575" y="2576385"/>
              <a:ext cx="1244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30" name="Google Shape;730;p47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1" name="Google Shape;731;p47"/>
          <p:cNvGrpSpPr/>
          <p:nvPr/>
        </p:nvGrpSpPr>
        <p:grpSpPr>
          <a:xfrm>
            <a:off x="3660204" y="3624423"/>
            <a:ext cx="294900" cy="253730"/>
            <a:chOff x="3820207" y="3695180"/>
            <a:chExt cx="294900" cy="253730"/>
          </a:xfrm>
        </p:grpSpPr>
        <p:grpSp>
          <p:nvGrpSpPr>
            <p:cNvPr id="732" name="Google Shape;732;p47"/>
            <p:cNvGrpSpPr/>
            <p:nvPr/>
          </p:nvGrpSpPr>
          <p:grpSpPr>
            <a:xfrm>
              <a:off x="3820207" y="3695180"/>
              <a:ext cx="66300" cy="253730"/>
              <a:chOff x="3820207" y="3958300"/>
              <a:chExt cx="66300" cy="253730"/>
            </a:xfrm>
          </p:grpSpPr>
          <p:cxnSp>
            <p:nvCxnSpPr>
              <p:cNvPr id="733" name="Google Shape;733;p47"/>
              <p:cNvCxnSpPr/>
              <p:nvPr/>
            </p:nvCxnSpPr>
            <p:spPr>
              <a:xfrm>
                <a:off x="3852775" y="3958300"/>
                <a:ext cx="0" cy="237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734" name="Google Shape;734;p47"/>
              <p:cNvSpPr/>
              <p:nvPr/>
            </p:nvSpPr>
            <p:spPr>
              <a:xfrm flipH="1" rot="10800000">
                <a:off x="3820207" y="4128930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5" name="Google Shape;735;p47"/>
            <p:cNvGrpSpPr/>
            <p:nvPr/>
          </p:nvGrpSpPr>
          <p:grpSpPr>
            <a:xfrm flipH="1" rot="10800000">
              <a:off x="4048807" y="3695180"/>
              <a:ext cx="66300" cy="253730"/>
              <a:chOff x="3820207" y="3958300"/>
              <a:chExt cx="66300" cy="253730"/>
            </a:xfrm>
          </p:grpSpPr>
          <p:cxnSp>
            <p:nvCxnSpPr>
              <p:cNvPr id="736" name="Google Shape;736;p47"/>
              <p:cNvCxnSpPr/>
              <p:nvPr/>
            </p:nvCxnSpPr>
            <p:spPr>
              <a:xfrm>
                <a:off x="3852775" y="3958300"/>
                <a:ext cx="0" cy="237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737" name="Google Shape;737;p47"/>
              <p:cNvSpPr/>
              <p:nvPr/>
            </p:nvSpPr>
            <p:spPr>
              <a:xfrm flipH="1" rot="10800000">
                <a:off x="3820207" y="4128930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738" name="Google Shape;738;p47"/>
          <p:cNvPicPr preferRelativeResize="0"/>
          <p:nvPr/>
        </p:nvPicPr>
        <p:blipFill rotWithShape="1">
          <a:blip r:embed="rId5">
            <a:alphaModFix/>
          </a:blip>
          <a:srcRect b="27483" l="0" r="0" t="27483"/>
          <a:stretch/>
        </p:blipFill>
        <p:spPr>
          <a:xfrm>
            <a:off x="3092834" y="3863163"/>
            <a:ext cx="1406100" cy="633216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47"/>
          <p:cNvSpPr txBox="1"/>
          <p:nvPr/>
        </p:nvSpPr>
        <p:spPr>
          <a:xfrm>
            <a:off x="3422384" y="4496368"/>
            <a:ext cx="7470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SAN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40" name="Google Shape;740;p47"/>
          <p:cNvGrpSpPr/>
          <p:nvPr/>
        </p:nvGrpSpPr>
        <p:grpSpPr>
          <a:xfrm>
            <a:off x="3403184" y="2824151"/>
            <a:ext cx="780595" cy="746455"/>
            <a:chOff x="3730125" y="3607350"/>
            <a:chExt cx="659676" cy="630825"/>
          </a:xfrm>
        </p:grpSpPr>
        <p:pic>
          <p:nvPicPr>
            <p:cNvPr id="741" name="Google Shape;741;p47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2" name="Google Shape;742;p47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4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48" name="Google Shape;748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9" name="Google Shape;749;p48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0" name="Google Shape;750;p4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751" name="Google Shape;751;p48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2" name="Google Shape;752;p4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753" name="Google Shape;753;p4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54" name="Google Shape;754;p4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755" name="Google Shape;755;p48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6" name="Google Shape;756;p48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Hot-Add </a:t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Transport Mode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7" name="Google Shape;757;p48"/>
          <p:cNvSpPr txBox="1"/>
          <p:nvPr/>
        </p:nvSpPr>
        <p:spPr>
          <a:xfrm>
            <a:off x="5494899" y="2915900"/>
            <a:ext cx="166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8" name="Google Shape;75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049" y="2208893"/>
            <a:ext cx="659700" cy="65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9" name="Google Shape;759;p48"/>
          <p:cNvGrpSpPr/>
          <p:nvPr/>
        </p:nvGrpSpPr>
        <p:grpSpPr>
          <a:xfrm>
            <a:off x="3820207" y="3695180"/>
            <a:ext cx="66300" cy="253730"/>
            <a:chOff x="3820207" y="3958300"/>
            <a:chExt cx="66300" cy="253730"/>
          </a:xfrm>
        </p:grpSpPr>
        <p:cxnSp>
          <p:nvCxnSpPr>
            <p:cNvPr id="760" name="Google Shape;760;p48"/>
            <p:cNvCxnSpPr/>
            <p:nvPr/>
          </p:nvCxnSpPr>
          <p:spPr>
            <a:xfrm>
              <a:off x="3852775" y="3958300"/>
              <a:ext cx="0" cy="237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61" name="Google Shape;761;p48"/>
            <p:cNvSpPr/>
            <p:nvPr/>
          </p:nvSpPr>
          <p:spPr>
            <a:xfrm flipH="1" rot="10800000">
              <a:off x="3820207" y="412893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2" name="Google Shape;762;p48"/>
          <p:cNvGrpSpPr/>
          <p:nvPr/>
        </p:nvGrpSpPr>
        <p:grpSpPr>
          <a:xfrm rot="-5400000">
            <a:off x="3857194" y="2763527"/>
            <a:ext cx="917254" cy="236391"/>
            <a:chOff x="7191709" y="3704774"/>
            <a:chExt cx="998100" cy="214200"/>
          </a:xfrm>
        </p:grpSpPr>
        <p:grpSp>
          <p:nvGrpSpPr>
            <p:cNvPr id="763" name="Google Shape;763;p48"/>
            <p:cNvGrpSpPr/>
            <p:nvPr/>
          </p:nvGrpSpPr>
          <p:grpSpPr>
            <a:xfrm>
              <a:off x="7193184" y="3704774"/>
              <a:ext cx="990583" cy="214200"/>
              <a:chOff x="7184172" y="3704774"/>
              <a:chExt cx="990583" cy="214200"/>
            </a:xfrm>
          </p:grpSpPr>
          <p:cxnSp>
            <p:nvCxnSpPr>
              <p:cNvPr id="764" name="Google Shape;764;p48"/>
              <p:cNvCxnSpPr/>
              <p:nvPr/>
            </p:nvCxnSpPr>
            <p:spPr>
              <a:xfrm>
                <a:off x="7184172" y="3704774"/>
                <a:ext cx="0" cy="21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65" name="Google Shape;765;p48"/>
              <p:cNvCxnSpPr/>
              <p:nvPr/>
            </p:nvCxnSpPr>
            <p:spPr>
              <a:xfrm>
                <a:off x="8174755" y="3704774"/>
                <a:ext cx="0" cy="21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766" name="Google Shape;766;p48"/>
            <p:cNvCxnSpPr/>
            <p:nvPr/>
          </p:nvCxnSpPr>
          <p:spPr>
            <a:xfrm flipH="1" rot="10800000">
              <a:off x="7191709" y="3917068"/>
              <a:ext cx="998100" cy="1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pic>
        <p:nvPicPr>
          <p:cNvPr id="767" name="Google Shape;767;p48"/>
          <p:cNvPicPr preferRelativeResize="0"/>
          <p:nvPr/>
        </p:nvPicPr>
        <p:blipFill rotWithShape="1">
          <a:blip r:embed="rId5">
            <a:alphaModFix/>
          </a:blip>
          <a:srcRect b="2180" l="0" r="0" t="2189"/>
          <a:stretch/>
        </p:blipFill>
        <p:spPr>
          <a:xfrm>
            <a:off x="3386432" y="3813750"/>
            <a:ext cx="908375" cy="786176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48"/>
          <p:cNvSpPr txBox="1"/>
          <p:nvPr/>
        </p:nvSpPr>
        <p:spPr>
          <a:xfrm>
            <a:off x="3512092" y="4529407"/>
            <a:ext cx="68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Datastore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69" name="Google Shape;769;p48"/>
          <p:cNvGrpSpPr/>
          <p:nvPr/>
        </p:nvGrpSpPr>
        <p:grpSpPr>
          <a:xfrm rot="-5400000">
            <a:off x="2477778" y="3165480"/>
            <a:ext cx="1898544" cy="319250"/>
            <a:chOff x="7153204" y="3938505"/>
            <a:chExt cx="2579194" cy="204124"/>
          </a:xfrm>
        </p:grpSpPr>
        <p:grpSp>
          <p:nvGrpSpPr>
            <p:cNvPr id="770" name="Google Shape;770;p48"/>
            <p:cNvGrpSpPr/>
            <p:nvPr/>
          </p:nvGrpSpPr>
          <p:grpSpPr>
            <a:xfrm>
              <a:off x="7191698" y="3938505"/>
              <a:ext cx="2540700" cy="121673"/>
              <a:chOff x="7191698" y="4035843"/>
              <a:chExt cx="2540700" cy="172440"/>
            </a:xfrm>
          </p:grpSpPr>
          <p:cxnSp>
            <p:nvCxnSpPr>
              <p:cNvPr id="771" name="Google Shape;771;p48"/>
              <p:cNvCxnSpPr/>
              <p:nvPr/>
            </p:nvCxnSpPr>
            <p:spPr>
              <a:xfrm rot="5400000">
                <a:off x="9658542" y="4137033"/>
                <a:ext cx="1425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72" name="Google Shape;772;p48"/>
              <p:cNvCxnSpPr/>
              <p:nvPr/>
            </p:nvCxnSpPr>
            <p:spPr>
              <a:xfrm flipH="1" rot="10800000">
                <a:off x="7191698" y="4035843"/>
                <a:ext cx="25407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773" name="Google Shape;773;p48"/>
            <p:cNvCxnSpPr/>
            <p:nvPr/>
          </p:nvCxnSpPr>
          <p:spPr>
            <a:xfrm flipH="1" rot="-5400000">
              <a:off x="7127255" y="4023303"/>
              <a:ext cx="138300" cy="1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74" name="Google Shape;774;p48"/>
            <p:cNvSpPr/>
            <p:nvPr/>
          </p:nvSpPr>
          <p:spPr>
            <a:xfrm flipH="1" rot="10800000">
              <a:off x="7153204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5" name="Google Shape;775;p48"/>
          <p:cNvSpPr txBox="1"/>
          <p:nvPr/>
        </p:nvSpPr>
        <p:spPr>
          <a:xfrm>
            <a:off x="4754032" y="2414620"/>
            <a:ext cx="8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Request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76" name="Google Shape;776;p48"/>
          <p:cNvGrpSpPr/>
          <p:nvPr/>
        </p:nvGrpSpPr>
        <p:grpSpPr>
          <a:xfrm>
            <a:off x="4556682" y="2668975"/>
            <a:ext cx="1327500" cy="74700"/>
            <a:chOff x="3935575" y="2539035"/>
            <a:chExt cx="1327500" cy="74700"/>
          </a:xfrm>
        </p:grpSpPr>
        <p:cxnSp>
          <p:nvCxnSpPr>
            <p:cNvPr id="777" name="Google Shape;777;p48"/>
            <p:cNvCxnSpPr>
              <a:endCxn id="778" idx="3"/>
            </p:cNvCxnSpPr>
            <p:nvPr/>
          </p:nvCxnSpPr>
          <p:spPr>
            <a:xfrm>
              <a:off x="3935575" y="2576385"/>
              <a:ext cx="1244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78" name="Google Shape;778;p48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9" name="Google Shape;779;p48"/>
          <p:cNvSpPr txBox="1"/>
          <p:nvPr/>
        </p:nvSpPr>
        <p:spPr>
          <a:xfrm>
            <a:off x="3222525" y="465395"/>
            <a:ext cx="5867700" cy="135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Client for VMware  Backup needs to be installed on a physical or virtual machine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ESXi host sends the data to the client, from the client it is sent to the storage repository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Vembu Client will read the attached disks and send the data to the backup server storage repositories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0" name="Google Shape;780;p48"/>
          <p:cNvPicPr preferRelativeResize="0"/>
          <p:nvPr/>
        </p:nvPicPr>
        <p:blipFill rotWithShape="1">
          <a:blip r:embed="rId6">
            <a:alphaModFix/>
          </a:blip>
          <a:srcRect b="0" l="416" r="416" t="0"/>
          <a:stretch/>
        </p:blipFill>
        <p:spPr>
          <a:xfrm>
            <a:off x="4874226" y="30576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48"/>
          <p:cNvSpPr txBox="1"/>
          <p:nvPr/>
        </p:nvSpPr>
        <p:spPr>
          <a:xfrm>
            <a:off x="3216217" y="1808521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51541"/>
                </a:solidFill>
                <a:latin typeface="Lato"/>
                <a:ea typeface="Lato"/>
                <a:cs typeface="Lato"/>
                <a:sym typeface="Lato"/>
              </a:rPr>
              <a:t>vCenter Server</a:t>
            </a:r>
            <a:endParaRPr b="1" sz="800">
              <a:solidFill>
                <a:srgbClr val="65154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2" name="Google Shape;782;p48"/>
          <p:cNvSpPr txBox="1"/>
          <p:nvPr/>
        </p:nvSpPr>
        <p:spPr>
          <a:xfrm>
            <a:off x="4560047" y="3754100"/>
            <a:ext cx="1436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 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83" name="Google Shape;783;p48"/>
          <p:cNvGrpSpPr/>
          <p:nvPr/>
        </p:nvGrpSpPr>
        <p:grpSpPr>
          <a:xfrm flipH="1">
            <a:off x="4556835" y="2940190"/>
            <a:ext cx="733887" cy="315939"/>
            <a:chOff x="7153204" y="3940621"/>
            <a:chExt cx="996994" cy="202007"/>
          </a:xfrm>
        </p:grpSpPr>
        <p:cxnSp>
          <p:nvCxnSpPr>
            <p:cNvPr id="784" name="Google Shape;784;p48"/>
            <p:cNvCxnSpPr/>
            <p:nvPr/>
          </p:nvCxnSpPr>
          <p:spPr>
            <a:xfrm>
              <a:off x="7191698" y="3940621"/>
              <a:ext cx="958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785" name="Google Shape;785;p48"/>
            <p:cNvCxnSpPr/>
            <p:nvPr/>
          </p:nvCxnSpPr>
          <p:spPr>
            <a:xfrm flipH="1" rot="-5400000">
              <a:off x="7127255" y="4023303"/>
              <a:ext cx="138300" cy="1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786" name="Google Shape;786;p48"/>
            <p:cNvSpPr/>
            <p:nvPr/>
          </p:nvSpPr>
          <p:spPr>
            <a:xfrm flipH="1" rot="10800000">
              <a:off x="7153204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7" name="Google Shape;787;p48"/>
          <p:cNvGrpSpPr/>
          <p:nvPr/>
        </p:nvGrpSpPr>
        <p:grpSpPr>
          <a:xfrm>
            <a:off x="3403184" y="2016567"/>
            <a:ext cx="780595" cy="746455"/>
            <a:chOff x="3730125" y="3607350"/>
            <a:chExt cx="659676" cy="630825"/>
          </a:xfrm>
        </p:grpSpPr>
        <p:pic>
          <p:nvPicPr>
            <p:cNvPr id="788" name="Google Shape;788;p48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9" name="Google Shape;789;p48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90" name="Google Shape;790;p48"/>
          <p:cNvGrpSpPr/>
          <p:nvPr/>
        </p:nvGrpSpPr>
        <p:grpSpPr>
          <a:xfrm>
            <a:off x="3403184" y="3006255"/>
            <a:ext cx="780595" cy="746455"/>
            <a:chOff x="3730125" y="3607350"/>
            <a:chExt cx="659676" cy="630825"/>
          </a:xfrm>
        </p:grpSpPr>
        <p:pic>
          <p:nvPicPr>
            <p:cNvPr id="791" name="Google Shape;791;p48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2" name="Google Shape;792;p48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49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798" name="Google Shape;798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9" name="Google Shape;799;p49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0" name="Google Shape;800;p49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01" name="Google Shape;801;p49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2" name="Google Shape;802;p49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803" name="Google Shape;803;p49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04" name="Google Shape;804;p49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805" name="Google Shape;805;p49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6" name="Google Shape;806;p49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Network </a:t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Transport Mode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7" name="Google Shape;807;p49"/>
          <p:cNvSpPr txBox="1"/>
          <p:nvPr/>
        </p:nvSpPr>
        <p:spPr>
          <a:xfrm>
            <a:off x="5494899" y="3220700"/>
            <a:ext cx="166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8" name="Google Shape;80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6049" y="2513693"/>
            <a:ext cx="659700" cy="65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9" name="Google Shape;809;p49"/>
          <p:cNvGrpSpPr/>
          <p:nvPr/>
        </p:nvGrpSpPr>
        <p:grpSpPr>
          <a:xfrm>
            <a:off x="3820207" y="3695180"/>
            <a:ext cx="66300" cy="253730"/>
            <a:chOff x="3820207" y="3958300"/>
            <a:chExt cx="66300" cy="253730"/>
          </a:xfrm>
        </p:grpSpPr>
        <p:cxnSp>
          <p:nvCxnSpPr>
            <p:cNvPr id="810" name="Google Shape;810;p49"/>
            <p:cNvCxnSpPr/>
            <p:nvPr/>
          </p:nvCxnSpPr>
          <p:spPr>
            <a:xfrm>
              <a:off x="3852775" y="3958300"/>
              <a:ext cx="0" cy="237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11" name="Google Shape;811;p49"/>
            <p:cNvSpPr/>
            <p:nvPr/>
          </p:nvSpPr>
          <p:spPr>
            <a:xfrm flipH="1" rot="10800000">
              <a:off x="3820207" y="412893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2" name="Google Shape;812;p49"/>
          <p:cNvGrpSpPr/>
          <p:nvPr/>
        </p:nvGrpSpPr>
        <p:grpSpPr>
          <a:xfrm rot="-5400000">
            <a:off x="3857194" y="2763527"/>
            <a:ext cx="917254" cy="236391"/>
            <a:chOff x="7191709" y="3704774"/>
            <a:chExt cx="998100" cy="214200"/>
          </a:xfrm>
        </p:grpSpPr>
        <p:grpSp>
          <p:nvGrpSpPr>
            <p:cNvPr id="813" name="Google Shape;813;p49"/>
            <p:cNvGrpSpPr/>
            <p:nvPr/>
          </p:nvGrpSpPr>
          <p:grpSpPr>
            <a:xfrm>
              <a:off x="7193184" y="3704774"/>
              <a:ext cx="990583" cy="214200"/>
              <a:chOff x="7184172" y="3704774"/>
              <a:chExt cx="990583" cy="214200"/>
            </a:xfrm>
          </p:grpSpPr>
          <p:cxnSp>
            <p:nvCxnSpPr>
              <p:cNvPr id="814" name="Google Shape;814;p49"/>
              <p:cNvCxnSpPr/>
              <p:nvPr/>
            </p:nvCxnSpPr>
            <p:spPr>
              <a:xfrm>
                <a:off x="7184172" y="3704774"/>
                <a:ext cx="0" cy="21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5" name="Google Shape;815;p49"/>
              <p:cNvCxnSpPr/>
              <p:nvPr/>
            </p:nvCxnSpPr>
            <p:spPr>
              <a:xfrm>
                <a:off x="8174755" y="3704774"/>
                <a:ext cx="0" cy="21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816" name="Google Shape;816;p49"/>
            <p:cNvCxnSpPr/>
            <p:nvPr/>
          </p:nvCxnSpPr>
          <p:spPr>
            <a:xfrm flipH="1" rot="10800000">
              <a:off x="7191709" y="3917068"/>
              <a:ext cx="998100" cy="1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pic>
        <p:nvPicPr>
          <p:cNvPr id="817" name="Google Shape;817;p49"/>
          <p:cNvPicPr preferRelativeResize="0"/>
          <p:nvPr/>
        </p:nvPicPr>
        <p:blipFill rotWithShape="1">
          <a:blip r:embed="rId5">
            <a:alphaModFix/>
          </a:blip>
          <a:srcRect b="2180" l="0" r="0" t="2189"/>
          <a:stretch/>
        </p:blipFill>
        <p:spPr>
          <a:xfrm>
            <a:off x="3386432" y="3813750"/>
            <a:ext cx="908375" cy="78617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9"/>
          <p:cNvSpPr txBox="1"/>
          <p:nvPr/>
        </p:nvSpPr>
        <p:spPr>
          <a:xfrm>
            <a:off x="3512092" y="4529407"/>
            <a:ext cx="684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Datastore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19" name="Google Shape;819;p49"/>
          <p:cNvGrpSpPr/>
          <p:nvPr/>
        </p:nvGrpSpPr>
        <p:grpSpPr>
          <a:xfrm rot="-5400000">
            <a:off x="2477778" y="3165480"/>
            <a:ext cx="1898544" cy="319250"/>
            <a:chOff x="7153204" y="3938505"/>
            <a:chExt cx="2579194" cy="204124"/>
          </a:xfrm>
        </p:grpSpPr>
        <p:grpSp>
          <p:nvGrpSpPr>
            <p:cNvPr id="820" name="Google Shape;820;p49"/>
            <p:cNvGrpSpPr/>
            <p:nvPr/>
          </p:nvGrpSpPr>
          <p:grpSpPr>
            <a:xfrm>
              <a:off x="7191698" y="3938505"/>
              <a:ext cx="2540700" cy="121673"/>
              <a:chOff x="7191698" y="4035843"/>
              <a:chExt cx="2540700" cy="172440"/>
            </a:xfrm>
          </p:grpSpPr>
          <p:cxnSp>
            <p:nvCxnSpPr>
              <p:cNvPr id="821" name="Google Shape;821;p49"/>
              <p:cNvCxnSpPr/>
              <p:nvPr/>
            </p:nvCxnSpPr>
            <p:spPr>
              <a:xfrm rot="5400000">
                <a:off x="9658542" y="4137033"/>
                <a:ext cx="1425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2" name="Google Shape;822;p49"/>
              <p:cNvCxnSpPr/>
              <p:nvPr/>
            </p:nvCxnSpPr>
            <p:spPr>
              <a:xfrm flipH="1" rot="10800000">
                <a:off x="7191698" y="4035843"/>
                <a:ext cx="25407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823" name="Google Shape;823;p49"/>
            <p:cNvCxnSpPr/>
            <p:nvPr/>
          </p:nvCxnSpPr>
          <p:spPr>
            <a:xfrm flipH="1" rot="-5400000">
              <a:off x="7127255" y="4023303"/>
              <a:ext cx="138300" cy="1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24" name="Google Shape;824;p49"/>
            <p:cNvSpPr/>
            <p:nvPr/>
          </p:nvSpPr>
          <p:spPr>
            <a:xfrm flipH="1" rot="10800000">
              <a:off x="7153204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5" name="Google Shape;825;p49"/>
          <p:cNvSpPr txBox="1"/>
          <p:nvPr/>
        </p:nvSpPr>
        <p:spPr>
          <a:xfrm>
            <a:off x="4754032" y="2414620"/>
            <a:ext cx="8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Request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26" name="Google Shape;826;p49"/>
          <p:cNvGrpSpPr/>
          <p:nvPr/>
        </p:nvGrpSpPr>
        <p:grpSpPr>
          <a:xfrm>
            <a:off x="4556682" y="2668975"/>
            <a:ext cx="1327500" cy="74700"/>
            <a:chOff x="3935575" y="2539035"/>
            <a:chExt cx="1327500" cy="74700"/>
          </a:xfrm>
        </p:grpSpPr>
        <p:cxnSp>
          <p:nvCxnSpPr>
            <p:cNvPr id="827" name="Google Shape;827;p49"/>
            <p:cNvCxnSpPr>
              <a:endCxn id="828" idx="3"/>
            </p:cNvCxnSpPr>
            <p:nvPr/>
          </p:nvCxnSpPr>
          <p:spPr>
            <a:xfrm>
              <a:off x="3935575" y="2576385"/>
              <a:ext cx="1244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28" name="Google Shape;828;p49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9" name="Google Shape;829;p49"/>
          <p:cNvGrpSpPr/>
          <p:nvPr/>
        </p:nvGrpSpPr>
        <p:grpSpPr>
          <a:xfrm flipH="1">
            <a:off x="4611282" y="2973775"/>
            <a:ext cx="1176600" cy="74700"/>
            <a:chOff x="4086475" y="2539035"/>
            <a:chExt cx="1176600" cy="74700"/>
          </a:xfrm>
        </p:grpSpPr>
        <p:cxnSp>
          <p:nvCxnSpPr>
            <p:cNvPr id="830" name="Google Shape;830;p49"/>
            <p:cNvCxnSpPr>
              <a:endCxn id="831" idx="3"/>
            </p:cNvCxnSpPr>
            <p:nvPr/>
          </p:nvCxnSpPr>
          <p:spPr>
            <a:xfrm>
              <a:off x="4086475" y="2576385"/>
              <a:ext cx="1093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31" name="Google Shape;831;p49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2" name="Google Shape;832;p49"/>
          <p:cNvSpPr txBox="1"/>
          <p:nvPr/>
        </p:nvSpPr>
        <p:spPr>
          <a:xfrm>
            <a:off x="4754032" y="3024220"/>
            <a:ext cx="8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Response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3" name="Google Shape;833;p49"/>
          <p:cNvSpPr txBox="1"/>
          <p:nvPr/>
        </p:nvSpPr>
        <p:spPr>
          <a:xfrm>
            <a:off x="3222525" y="532602"/>
            <a:ext cx="52578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Client for VMware Backup can be either installed on a physical or virtual machine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virtual disk of the VM to be backed up can be directly attached to the VM that hosts the Vembu Client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data transfer speed will be lower than the other two modes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4" name="Google Shape;834;p49"/>
          <p:cNvSpPr txBox="1"/>
          <p:nvPr/>
        </p:nvSpPr>
        <p:spPr>
          <a:xfrm>
            <a:off x="3216217" y="1808521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651541"/>
                </a:solidFill>
                <a:latin typeface="Lato"/>
                <a:ea typeface="Lato"/>
                <a:cs typeface="Lato"/>
                <a:sym typeface="Lato"/>
              </a:rPr>
              <a:t>vCenter Server</a:t>
            </a:r>
            <a:endParaRPr b="1" sz="800">
              <a:solidFill>
                <a:srgbClr val="65154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35" name="Google Shape;835;p49"/>
          <p:cNvGrpSpPr/>
          <p:nvPr/>
        </p:nvGrpSpPr>
        <p:grpSpPr>
          <a:xfrm>
            <a:off x="3403184" y="3006255"/>
            <a:ext cx="780595" cy="746455"/>
            <a:chOff x="3730125" y="3607350"/>
            <a:chExt cx="659676" cy="630825"/>
          </a:xfrm>
        </p:grpSpPr>
        <p:pic>
          <p:nvPicPr>
            <p:cNvPr id="836" name="Google Shape;836;p49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7" name="Google Shape;837;p49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38" name="Google Shape;838;p49"/>
          <p:cNvGrpSpPr/>
          <p:nvPr/>
        </p:nvGrpSpPr>
        <p:grpSpPr>
          <a:xfrm>
            <a:off x="3403184" y="2016567"/>
            <a:ext cx="780595" cy="746455"/>
            <a:chOff x="3730125" y="3607350"/>
            <a:chExt cx="659676" cy="630825"/>
          </a:xfrm>
        </p:grpSpPr>
        <p:pic>
          <p:nvPicPr>
            <p:cNvPr id="839" name="Google Shape;839;p49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0" name="Google Shape;840;p49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50"/>
          <p:cNvSpPr txBox="1"/>
          <p:nvPr/>
        </p:nvSpPr>
        <p:spPr>
          <a:xfrm>
            <a:off x="1469025" y="2036700"/>
            <a:ext cx="62061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Disaster Recovery Scenarios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5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852" name="Google Shape;852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5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4" name="Google Shape;854;p5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855" name="Google Shape;855;p5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51"/>
          <p:cNvSpPr txBox="1"/>
          <p:nvPr/>
        </p:nvSpPr>
        <p:spPr>
          <a:xfrm>
            <a:off x="3222525" y="85650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Instantly boot the backed up data as a ready state VM on VMware/ Hyper-V/ KVM hypervisors by mounting the data through Vembu Virtual Drive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57" name="Google Shape;857;p5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858" name="Google Shape;858;p5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59" name="Google Shape;859;p5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860" name="Google Shape;860;p51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1" name="Google Shape;861;p51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Instant Boo</a:t>
            </a: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 VM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62" name="Google Shape;862;p51"/>
          <p:cNvGrpSpPr/>
          <p:nvPr/>
        </p:nvGrpSpPr>
        <p:grpSpPr>
          <a:xfrm>
            <a:off x="3289645" y="2396880"/>
            <a:ext cx="1049001" cy="1003126"/>
            <a:chOff x="3401223" y="2666302"/>
            <a:chExt cx="1049001" cy="1003126"/>
          </a:xfrm>
        </p:grpSpPr>
        <p:sp>
          <p:nvSpPr>
            <p:cNvPr id="863" name="Google Shape;863;p51"/>
            <p:cNvSpPr txBox="1"/>
            <p:nvPr/>
          </p:nvSpPr>
          <p:spPr>
            <a:xfrm>
              <a:off x="3605388" y="30454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864" name="Google Shape;864;p51"/>
            <p:cNvPicPr preferRelativeResize="0"/>
            <p:nvPr/>
          </p:nvPicPr>
          <p:blipFill rotWithShape="1">
            <a:blip r:embed="rId4">
              <a:alphaModFix/>
            </a:blip>
            <a:srcRect b="2180" l="0" r="0" t="2189"/>
            <a:stretch/>
          </p:blipFill>
          <p:spPr>
            <a:xfrm>
              <a:off x="3401223" y="26663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5" name="Google Shape;865;p51"/>
          <p:cNvGrpSpPr/>
          <p:nvPr/>
        </p:nvGrpSpPr>
        <p:grpSpPr>
          <a:xfrm>
            <a:off x="7964050" y="1819588"/>
            <a:ext cx="659726" cy="609099"/>
            <a:chOff x="7346277" y="2769977"/>
            <a:chExt cx="828698" cy="795791"/>
          </a:xfrm>
        </p:grpSpPr>
        <p:pic>
          <p:nvPicPr>
            <p:cNvPr id="866" name="Google Shape;866;p51"/>
            <p:cNvPicPr preferRelativeResize="0"/>
            <p:nvPr/>
          </p:nvPicPr>
          <p:blipFill rotWithShape="1">
            <a:blip r:embed="rId5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7" name="Google Shape;867;p51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68" name="Google Shape;868;p51"/>
          <p:cNvGrpSpPr/>
          <p:nvPr/>
        </p:nvGrpSpPr>
        <p:grpSpPr>
          <a:xfrm>
            <a:off x="7964050" y="2524055"/>
            <a:ext cx="659726" cy="609099"/>
            <a:chOff x="7346277" y="2769977"/>
            <a:chExt cx="828698" cy="795791"/>
          </a:xfrm>
        </p:grpSpPr>
        <p:pic>
          <p:nvPicPr>
            <p:cNvPr id="869" name="Google Shape;869;p51"/>
            <p:cNvPicPr preferRelativeResize="0"/>
            <p:nvPr/>
          </p:nvPicPr>
          <p:blipFill rotWithShape="1">
            <a:blip r:embed="rId5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0" name="Google Shape;870;p51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Hyper V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71" name="Google Shape;871;p51"/>
          <p:cNvGrpSpPr/>
          <p:nvPr/>
        </p:nvGrpSpPr>
        <p:grpSpPr>
          <a:xfrm>
            <a:off x="7964050" y="3263042"/>
            <a:ext cx="659726" cy="609099"/>
            <a:chOff x="7346277" y="2769977"/>
            <a:chExt cx="828698" cy="795791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5">
              <a:alphaModFix/>
            </a:blip>
            <a:srcRect b="12055" l="10498" r="10506" t="12077"/>
            <a:stretch/>
          </p:blipFill>
          <p:spPr>
            <a:xfrm>
              <a:off x="7346277" y="2769977"/>
              <a:ext cx="828698" cy="795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3" name="Google Shape;873;p51"/>
            <p:cNvSpPr txBox="1"/>
            <p:nvPr/>
          </p:nvSpPr>
          <p:spPr>
            <a:xfrm>
              <a:off x="7394073" y="3045487"/>
              <a:ext cx="6963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KVM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874" name="Google Shape;874;p51"/>
          <p:cNvGrpSpPr/>
          <p:nvPr/>
        </p:nvGrpSpPr>
        <p:grpSpPr>
          <a:xfrm>
            <a:off x="7088125" y="2087642"/>
            <a:ext cx="765756" cy="1514100"/>
            <a:chOff x="7011925" y="2316242"/>
            <a:chExt cx="765756" cy="1514100"/>
          </a:xfrm>
        </p:grpSpPr>
        <p:grpSp>
          <p:nvGrpSpPr>
            <p:cNvPr id="875" name="Google Shape;875;p51"/>
            <p:cNvGrpSpPr/>
            <p:nvPr/>
          </p:nvGrpSpPr>
          <p:grpSpPr>
            <a:xfrm rot="-5400000">
              <a:off x="6663509" y="2690450"/>
              <a:ext cx="1462588" cy="765756"/>
              <a:chOff x="6894962" y="3799182"/>
              <a:chExt cx="1591500" cy="489614"/>
            </a:xfrm>
          </p:grpSpPr>
          <p:grpSp>
            <p:nvGrpSpPr>
              <p:cNvPr id="876" name="Google Shape;876;p51"/>
              <p:cNvGrpSpPr/>
              <p:nvPr/>
            </p:nvGrpSpPr>
            <p:grpSpPr>
              <a:xfrm>
                <a:off x="6894962" y="3799182"/>
                <a:ext cx="1591500" cy="126796"/>
                <a:chOff x="6894962" y="3838391"/>
                <a:chExt cx="1591500" cy="179700"/>
              </a:xfrm>
            </p:grpSpPr>
            <p:cxnSp>
              <p:nvCxnSpPr>
                <p:cNvPr id="877" name="Google Shape;877;p51"/>
                <p:cNvCxnSpPr/>
                <p:nvPr/>
              </p:nvCxnSpPr>
              <p:spPr>
                <a:xfrm rot="5400000">
                  <a:off x="7601599" y="3928241"/>
                  <a:ext cx="1797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78" name="Google Shape;878;p51"/>
                <p:cNvCxnSpPr/>
                <p:nvPr/>
              </p:nvCxnSpPr>
              <p:spPr>
                <a:xfrm flipH="1" rot="10800000">
                  <a:off x="6894962" y="4014991"/>
                  <a:ext cx="1591500" cy="3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sp>
            <p:nvSpPr>
              <p:cNvPr id="879" name="Google Shape;879;p51"/>
              <p:cNvSpPr/>
              <p:nvPr/>
            </p:nvSpPr>
            <p:spPr>
              <a:xfrm flipH="1" rot="10800000">
                <a:off x="7655291" y="4235696"/>
                <a:ext cx="72300" cy="5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80" name="Google Shape;880;p51"/>
              <p:cNvCxnSpPr/>
              <p:nvPr/>
            </p:nvCxnSpPr>
            <p:spPr>
              <a:xfrm>
                <a:off x="7690750" y="3951268"/>
                <a:ext cx="0" cy="334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81" name="Google Shape;881;p51"/>
            <p:cNvGrpSpPr/>
            <p:nvPr/>
          </p:nvGrpSpPr>
          <p:grpSpPr>
            <a:xfrm>
              <a:off x="7249788" y="2316242"/>
              <a:ext cx="527894" cy="66300"/>
              <a:chOff x="6792588" y="2849642"/>
              <a:chExt cx="527894" cy="66300"/>
            </a:xfrm>
          </p:grpSpPr>
          <p:sp>
            <p:nvSpPr>
              <p:cNvPr id="882" name="Google Shape;882;p51"/>
              <p:cNvSpPr/>
              <p:nvPr/>
            </p:nvSpPr>
            <p:spPr>
              <a:xfrm flipH="1" rot="5400000">
                <a:off x="7245781" y="2841242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83" name="Google Shape;883;p51"/>
              <p:cNvCxnSpPr/>
              <p:nvPr/>
            </p:nvCxnSpPr>
            <p:spPr>
              <a:xfrm rot="10800000">
                <a:off x="7053888" y="2622055"/>
                <a:ext cx="0" cy="52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84" name="Google Shape;884;p51"/>
            <p:cNvGrpSpPr/>
            <p:nvPr/>
          </p:nvGrpSpPr>
          <p:grpSpPr>
            <a:xfrm>
              <a:off x="7249788" y="3764042"/>
              <a:ext cx="527894" cy="66300"/>
              <a:chOff x="6792588" y="2849642"/>
              <a:chExt cx="527894" cy="66300"/>
            </a:xfrm>
          </p:grpSpPr>
          <p:sp>
            <p:nvSpPr>
              <p:cNvPr id="885" name="Google Shape;885;p51"/>
              <p:cNvSpPr/>
              <p:nvPr/>
            </p:nvSpPr>
            <p:spPr>
              <a:xfrm flipH="1" rot="5400000">
                <a:off x="7245781" y="2841242"/>
                <a:ext cx="663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886" name="Google Shape;886;p51"/>
              <p:cNvCxnSpPr/>
              <p:nvPr/>
            </p:nvCxnSpPr>
            <p:spPr>
              <a:xfrm rot="10800000">
                <a:off x="7053888" y="2622055"/>
                <a:ext cx="0" cy="52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887" name="Google Shape;887;p51"/>
          <p:cNvPicPr preferRelativeResize="0"/>
          <p:nvPr/>
        </p:nvPicPr>
        <p:blipFill rotWithShape="1">
          <a:blip r:embed="rId6">
            <a:alphaModFix/>
          </a:blip>
          <a:srcRect b="0" l="416" r="416" t="0"/>
          <a:stretch/>
        </p:blipFill>
        <p:spPr>
          <a:xfrm>
            <a:off x="6274525" y="2448013"/>
            <a:ext cx="784650" cy="791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51"/>
          <p:cNvGrpSpPr/>
          <p:nvPr/>
        </p:nvGrpSpPr>
        <p:grpSpPr>
          <a:xfrm rot="-5400000">
            <a:off x="4541705" y="2562530"/>
            <a:ext cx="74715" cy="606025"/>
            <a:chOff x="7650702" y="3755145"/>
            <a:chExt cx="81300" cy="387484"/>
          </a:xfrm>
        </p:grpSpPr>
        <p:cxnSp>
          <p:nvCxnSpPr>
            <p:cNvPr id="889" name="Google Shape;889;p51"/>
            <p:cNvCxnSpPr/>
            <p:nvPr/>
          </p:nvCxnSpPr>
          <p:spPr>
            <a:xfrm rot="5400000">
              <a:off x="7520032" y="3930945"/>
              <a:ext cx="35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890" name="Google Shape;890;p51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1" name="Google Shape;891;p51"/>
          <p:cNvGrpSpPr/>
          <p:nvPr/>
        </p:nvGrpSpPr>
        <p:grpSpPr>
          <a:xfrm rot="-5400000">
            <a:off x="6030007" y="2630592"/>
            <a:ext cx="66444" cy="426931"/>
            <a:chOff x="7655291" y="4015822"/>
            <a:chExt cx="72300" cy="272974"/>
          </a:xfrm>
        </p:grpSpPr>
        <p:sp>
          <p:nvSpPr>
            <p:cNvPr id="892" name="Google Shape;892;p51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93" name="Google Shape;893;p51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sp>
        <p:nvSpPr>
          <p:cNvPr id="894" name="Google Shape;894;p51"/>
          <p:cNvSpPr txBox="1"/>
          <p:nvPr/>
        </p:nvSpPr>
        <p:spPr>
          <a:xfrm>
            <a:off x="6031150" y="3144500"/>
            <a:ext cx="1271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5" name="Google Shape;895;p51"/>
          <p:cNvSpPr txBox="1"/>
          <p:nvPr/>
        </p:nvSpPr>
        <p:spPr>
          <a:xfrm>
            <a:off x="4665171" y="3144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6" name="Google Shape;89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7671" y="2361293"/>
            <a:ext cx="659700" cy="6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52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902" name="Google Shape;902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3" name="Google Shape;903;p52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4" name="Google Shape;904;p52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905" name="Google Shape;905;p52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52"/>
          <p:cNvSpPr txBox="1"/>
          <p:nvPr/>
        </p:nvSpPr>
        <p:spPr>
          <a:xfrm>
            <a:off x="3222525" y="73862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the backed up VM permanently to the same or different VMware ESXi host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07" name="Google Shape;907;p52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908" name="Google Shape;908;p52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09" name="Google Shape;909;p52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910" name="Google Shape;910;p52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1" name="Google Shape;911;p52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Full VM Recovery</a:t>
            </a:r>
            <a:endParaRPr sz="1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2" name="Google Shape;912;p52"/>
          <p:cNvSpPr txBox="1"/>
          <p:nvPr/>
        </p:nvSpPr>
        <p:spPr>
          <a:xfrm>
            <a:off x="4665171" y="3144498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3" name="Google Shape;91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7671" y="2361293"/>
            <a:ext cx="659700" cy="65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4" name="Google Shape;914;p52"/>
          <p:cNvGrpSpPr/>
          <p:nvPr/>
        </p:nvGrpSpPr>
        <p:grpSpPr>
          <a:xfrm rot="-5400000">
            <a:off x="4081146" y="2523794"/>
            <a:ext cx="917254" cy="684603"/>
            <a:chOff x="7191700" y="3704903"/>
            <a:chExt cx="998100" cy="437726"/>
          </a:xfrm>
        </p:grpSpPr>
        <p:grpSp>
          <p:nvGrpSpPr>
            <p:cNvPr id="915" name="Google Shape;915;p52"/>
            <p:cNvGrpSpPr/>
            <p:nvPr/>
          </p:nvGrpSpPr>
          <p:grpSpPr>
            <a:xfrm>
              <a:off x="7191700" y="3704903"/>
              <a:ext cx="998100" cy="235812"/>
              <a:chOff x="7191700" y="3704775"/>
              <a:chExt cx="998100" cy="334200"/>
            </a:xfrm>
          </p:grpSpPr>
          <p:grpSp>
            <p:nvGrpSpPr>
              <p:cNvPr id="916" name="Google Shape;916;p52"/>
              <p:cNvGrpSpPr/>
              <p:nvPr/>
            </p:nvGrpSpPr>
            <p:grpSpPr>
              <a:xfrm>
                <a:off x="7193175" y="3704775"/>
                <a:ext cx="990588" cy="334200"/>
                <a:chOff x="7184163" y="3704775"/>
                <a:chExt cx="990588" cy="334200"/>
              </a:xfrm>
            </p:grpSpPr>
            <p:cxnSp>
              <p:nvCxnSpPr>
                <p:cNvPr id="917" name="Google Shape;917;p52"/>
                <p:cNvCxnSpPr/>
                <p:nvPr/>
              </p:nvCxnSpPr>
              <p:spPr>
                <a:xfrm>
                  <a:off x="7184163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18" name="Google Shape;918;p52"/>
                <p:cNvCxnSpPr/>
                <p:nvPr/>
              </p:nvCxnSpPr>
              <p:spPr>
                <a:xfrm>
                  <a:off x="8174751" y="3704775"/>
                  <a:ext cx="0" cy="33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919" name="Google Shape;919;p52"/>
              <p:cNvCxnSpPr/>
              <p:nvPr/>
            </p:nvCxnSpPr>
            <p:spPr>
              <a:xfrm flipH="1" rot="10800000">
                <a:off x="7191700" y="4035850"/>
                <a:ext cx="998100" cy="3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920" name="Google Shape;920;p52"/>
            <p:cNvCxnSpPr/>
            <p:nvPr/>
          </p:nvCxnSpPr>
          <p:spPr>
            <a:xfrm flipH="1" rot="-5400000">
              <a:off x="7621150" y="4020868"/>
              <a:ext cx="155400" cy="16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21" name="Google Shape;921;p52"/>
            <p:cNvSpPr/>
            <p:nvPr/>
          </p:nvSpPr>
          <p:spPr>
            <a:xfrm flipH="1" rot="10800000">
              <a:off x="7650702" y="4089529"/>
              <a:ext cx="81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22" name="Google Shape;922;p52"/>
          <p:cNvGrpSpPr/>
          <p:nvPr/>
        </p:nvGrpSpPr>
        <p:grpSpPr>
          <a:xfrm rot="-5400000">
            <a:off x="6030007" y="2630592"/>
            <a:ext cx="66444" cy="426931"/>
            <a:chOff x="7655291" y="4015822"/>
            <a:chExt cx="72300" cy="272974"/>
          </a:xfrm>
        </p:grpSpPr>
        <p:sp>
          <p:nvSpPr>
            <p:cNvPr id="923" name="Google Shape;923;p52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924" name="Google Shape;924;p52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25" name="Google Shape;925;p52"/>
          <p:cNvGrpSpPr/>
          <p:nvPr/>
        </p:nvGrpSpPr>
        <p:grpSpPr>
          <a:xfrm>
            <a:off x="6296823" y="2361502"/>
            <a:ext cx="1049001" cy="1003126"/>
            <a:chOff x="6296823" y="2590102"/>
            <a:chExt cx="1049001" cy="1003126"/>
          </a:xfrm>
        </p:grpSpPr>
        <p:pic>
          <p:nvPicPr>
            <p:cNvPr id="926" name="Google Shape;926;p52"/>
            <p:cNvPicPr preferRelativeResize="0"/>
            <p:nvPr/>
          </p:nvPicPr>
          <p:blipFill rotWithShape="1">
            <a:blip r:embed="rId5">
              <a:alphaModFix/>
            </a:blip>
            <a:srcRect b="2180" l="0" r="0" t="2189"/>
            <a:stretch/>
          </p:blipFill>
          <p:spPr>
            <a:xfrm>
              <a:off x="6296823" y="25901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7" name="Google Shape;927;p52"/>
            <p:cNvSpPr txBox="1"/>
            <p:nvPr/>
          </p:nvSpPr>
          <p:spPr>
            <a:xfrm>
              <a:off x="6500988" y="29692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28" name="Google Shape;928;p52"/>
          <p:cNvGrpSpPr/>
          <p:nvPr/>
        </p:nvGrpSpPr>
        <p:grpSpPr>
          <a:xfrm>
            <a:off x="3294407" y="1904302"/>
            <a:ext cx="1049001" cy="1003126"/>
            <a:chOff x="3325023" y="2132902"/>
            <a:chExt cx="1049001" cy="1003126"/>
          </a:xfrm>
        </p:grpSpPr>
        <p:pic>
          <p:nvPicPr>
            <p:cNvPr id="929" name="Google Shape;929;p52"/>
            <p:cNvPicPr preferRelativeResize="0"/>
            <p:nvPr/>
          </p:nvPicPr>
          <p:blipFill rotWithShape="1">
            <a:blip r:embed="rId6">
              <a:alphaModFix/>
            </a:blip>
            <a:srcRect b="2180" l="0" r="0" t="2189"/>
            <a:stretch/>
          </p:blipFill>
          <p:spPr>
            <a:xfrm>
              <a:off x="3325023" y="21329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0" name="Google Shape;930;p52"/>
            <p:cNvSpPr txBox="1"/>
            <p:nvPr/>
          </p:nvSpPr>
          <p:spPr>
            <a:xfrm>
              <a:off x="3529188" y="25120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31" name="Google Shape;931;p52"/>
          <p:cNvGrpSpPr/>
          <p:nvPr/>
        </p:nvGrpSpPr>
        <p:grpSpPr>
          <a:xfrm>
            <a:off x="3294407" y="2818702"/>
            <a:ext cx="1049001" cy="1003126"/>
            <a:chOff x="3304613" y="2818702"/>
            <a:chExt cx="1049001" cy="1003126"/>
          </a:xfrm>
        </p:grpSpPr>
        <p:pic>
          <p:nvPicPr>
            <p:cNvPr id="932" name="Google Shape;932;p52"/>
            <p:cNvPicPr preferRelativeResize="0"/>
            <p:nvPr/>
          </p:nvPicPr>
          <p:blipFill rotWithShape="1">
            <a:blip r:embed="rId6">
              <a:alphaModFix/>
            </a:blip>
            <a:srcRect b="2180" l="0" r="0" t="2189"/>
            <a:stretch/>
          </p:blipFill>
          <p:spPr>
            <a:xfrm>
              <a:off x="3304613" y="28187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3" name="Google Shape;933;p52"/>
            <p:cNvSpPr txBox="1"/>
            <p:nvPr/>
          </p:nvSpPr>
          <p:spPr>
            <a:xfrm>
              <a:off x="3529188" y="31978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8" name="Google Shape;938;p53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939" name="Google Shape;939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0" name="Google Shape;940;p53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1" name="Google Shape;941;p53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942" name="Google Shape;942;p53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53"/>
          <p:cNvSpPr txBox="1"/>
          <p:nvPr/>
        </p:nvSpPr>
        <p:spPr>
          <a:xfrm>
            <a:off x="3222525" y="73862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the selected disk/disks of a backed up VMware VM to the same VM or different VM running on VMware host.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44" name="Google Shape;944;p53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945" name="Google Shape;945;p53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46" name="Google Shape;946;p53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947" name="Google Shape;947;p53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8" name="Google Shape;948;p53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Disk Level Recovery -Vmware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9" name="Google Shape;949;p53"/>
          <p:cNvSpPr txBox="1"/>
          <p:nvPr/>
        </p:nvSpPr>
        <p:spPr>
          <a:xfrm>
            <a:off x="5540156" y="3058092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0" name="Google Shape;950;p53"/>
          <p:cNvPicPr preferRelativeResize="0"/>
          <p:nvPr/>
        </p:nvPicPr>
        <p:blipFill rotWithShape="1">
          <a:blip r:embed="rId4">
            <a:alphaModFix/>
          </a:blip>
          <a:srcRect b="14999" l="17520" r="17514" t="15006"/>
          <a:stretch/>
        </p:blipFill>
        <p:spPr>
          <a:xfrm>
            <a:off x="4777250" y="1949116"/>
            <a:ext cx="507100" cy="5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2656" y="2339581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53"/>
          <p:cNvSpPr txBox="1"/>
          <p:nvPr/>
        </p:nvSpPr>
        <p:spPr>
          <a:xfrm>
            <a:off x="4305707" y="2581876"/>
            <a:ext cx="14247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VMware Backup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53" name="Google Shape;953;p53"/>
          <p:cNvGrpSpPr/>
          <p:nvPr/>
        </p:nvGrpSpPr>
        <p:grpSpPr>
          <a:xfrm>
            <a:off x="4288123" y="2796660"/>
            <a:ext cx="1459859" cy="66300"/>
            <a:chOff x="4369766" y="2883066"/>
            <a:chExt cx="1459859" cy="66300"/>
          </a:xfrm>
        </p:grpSpPr>
        <p:cxnSp>
          <p:nvCxnSpPr>
            <p:cNvPr id="954" name="Google Shape;954;p53"/>
            <p:cNvCxnSpPr/>
            <p:nvPr/>
          </p:nvCxnSpPr>
          <p:spPr>
            <a:xfrm>
              <a:off x="4369766" y="2916786"/>
              <a:ext cx="145452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55" name="Google Shape;955;p53"/>
            <p:cNvSpPr/>
            <p:nvPr/>
          </p:nvSpPr>
          <p:spPr>
            <a:xfrm flipH="1" rot="5400000">
              <a:off x="5754925" y="2874666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6" name="Google Shape;956;p53"/>
          <p:cNvGrpSpPr/>
          <p:nvPr/>
        </p:nvGrpSpPr>
        <p:grpSpPr>
          <a:xfrm>
            <a:off x="4308503" y="2278881"/>
            <a:ext cx="426931" cy="66300"/>
            <a:chOff x="4308503" y="2365286"/>
            <a:chExt cx="426931" cy="66300"/>
          </a:xfrm>
        </p:grpSpPr>
        <p:cxnSp>
          <p:nvCxnSpPr>
            <p:cNvPr id="957" name="Google Shape;957;p53"/>
            <p:cNvCxnSpPr/>
            <p:nvPr/>
          </p:nvCxnSpPr>
          <p:spPr>
            <a:xfrm rot="10800000">
              <a:off x="4313624" y="2399007"/>
              <a:ext cx="421811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58" name="Google Shape;958;p53"/>
            <p:cNvSpPr/>
            <p:nvPr/>
          </p:nvSpPr>
          <p:spPr>
            <a:xfrm rot="-5400000">
              <a:off x="4316903" y="2356886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9" name="Google Shape;959;p53"/>
          <p:cNvGrpSpPr/>
          <p:nvPr/>
        </p:nvGrpSpPr>
        <p:grpSpPr>
          <a:xfrm>
            <a:off x="5322117" y="2283984"/>
            <a:ext cx="938574" cy="115214"/>
            <a:chOff x="5322117" y="2370389"/>
            <a:chExt cx="938574" cy="115214"/>
          </a:xfrm>
        </p:grpSpPr>
        <p:sp>
          <p:nvSpPr>
            <p:cNvPr id="960" name="Google Shape;960;p53"/>
            <p:cNvSpPr/>
            <p:nvPr/>
          </p:nvSpPr>
          <p:spPr>
            <a:xfrm rot="-5400000">
              <a:off x="5330517" y="2361989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61" name="Google Shape;961;p53"/>
            <p:cNvGrpSpPr/>
            <p:nvPr/>
          </p:nvGrpSpPr>
          <p:grpSpPr>
            <a:xfrm>
              <a:off x="5327036" y="2393185"/>
              <a:ext cx="933654" cy="92418"/>
              <a:chOff x="5327248" y="2388027"/>
              <a:chExt cx="421800" cy="92400"/>
            </a:xfrm>
          </p:grpSpPr>
          <p:cxnSp>
            <p:nvCxnSpPr>
              <p:cNvPr id="962" name="Google Shape;962;p53"/>
              <p:cNvCxnSpPr/>
              <p:nvPr/>
            </p:nvCxnSpPr>
            <p:spPr>
              <a:xfrm rot="10800000">
                <a:off x="5327248" y="2399007"/>
                <a:ext cx="4218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3" name="Google Shape;963;p53"/>
              <p:cNvCxnSpPr/>
              <p:nvPr/>
            </p:nvCxnSpPr>
            <p:spPr>
              <a:xfrm rot="10800000">
                <a:off x="5747079" y="2388027"/>
                <a:ext cx="0" cy="92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964" name="Google Shape;964;p53"/>
          <p:cNvGrpSpPr/>
          <p:nvPr/>
        </p:nvGrpSpPr>
        <p:grpSpPr>
          <a:xfrm>
            <a:off x="3403184" y="2224757"/>
            <a:ext cx="780595" cy="746455"/>
            <a:chOff x="3730125" y="3607350"/>
            <a:chExt cx="659676" cy="630825"/>
          </a:xfrm>
        </p:grpSpPr>
        <p:pic>
          <p:nvPicPr>
            <p:cNvPr id="965" name="Google Shape;965;p53"/>
            <p:cNvPicPr preferRelativeResize="0"/>
            <p:nvPr/>
          </p:nvPicPr>
          <p:blipFill rotWithShape="1">
            <a:blip r:embed="rId6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6" name="Google Shape;966;p53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7"/>
          <p:cNvSpPr/>
          <p:nvPr/>
        </p:nvSpPr>
        <p:spPr>
          <a:xfrm>
            <a:off x="4410175" y="129175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200" y="1562650"/>
            <a:ext cx="40386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1066900" y="2141975"/>
            <a:ext cx="2733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Technology Partner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971;p54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972" name="Google Shape;972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3" name="Google Shape;973;p54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4" name="Google Shape;974;p54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975" name="Google Shape;975;p54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54"/>
          <p:cNvSpPr txBox="1"/>
          <p:nvPr/>
        </p:nvSpPr>
        <p:spPr>
          <a:xfrm>
            <a:off x="3222525" y="84934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files/folders from the backed up VM instantly without having to restore the entire backed up VM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77" name="Google Shape;977;p54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978" name="Google Shape;978;p54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79" name="Google Shape;979;p54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980" name="Google Shape;980;p54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1" name="Google Shape;981;p54"/>
          <p:cNvSpPr txBox="1"/>
          <p:nvPr/>
        </p:nvSpPr>
        <p:spPr>
          <a:xfrm>
            <a:off x="378275" y="2154550"/>
            <a:ext cx="2601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 Level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2" name="Google Shape;982;p54"/>
          <p:cNvSpPr txBox="1"/>
          <p:nvPr/>
        </p:nvSpPr>
        <p:spPr>
          <a:xfrm>
            <a:off x="4624350" y="2829492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3" name="Google Shape;98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850" y="2068000"/>
            <a:ext cx="659700" cy="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54"/>
          <p:cNvSpPr txBox="1"/>
          <p:nvPr/>
        </p:nvSpPr>
        <p:spPr>
          <a:xfrm>
            <a:off x="6225325" y="2829492"/>
            <a:ext cx="142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File / Folder- level recovery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85" name="Google Shape;985;p54"/>
          <p:cNvGrpSpPr/>
          <p:nvPr/>
        </p:nvGrpSpPr>
        <p:grpSpPr>
          <a:xfrm>
            <a:off x="6371558" y="2164925"/>
            <a:ext cx="1132235" cy="551224"/>
            <a:chOff x="6571575" y="2698325"/>
            <a:chExt cx="1132235" cy="551224"/>
          </a:xfrm>
        </p:grpSpPr>
        <p:pic>
          <p:nvPicPr>
            <p:cNvPr id="986" name="Google Shape;986;p54"/>
            <p:cNvPicPr preferRelativeResize="0"/>
            <p:nvPr/>
          </p:nvPicPr>
          <p:blipFill rotWithShape="1">
            <a:blip r:embed="rId5">
              <a:alphaModFix/>
            </a:blip>
            <a:srcRect b="20037" l="22860" r="22173" t="19279"/>
            <a:stretch/>
          </p:blipFill>
          <p:spPr>
            <a:xfrm>
              <a:off x="6571575" y="2698325"/>
              <a:ext cx="499302" cy="551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7" name="Google Shape;987;p54"/>
            <p:cNvPicPr preferRelativeResize="0"/>
            <p:nvPr/>
          </p:nvPicPr>
          <p:blipFill rotWithShape="1">
            <a:blip r:embed="rId6">
              <a:alphaModFix/>
            </a:blip>
            <a:srcRect b="21923" l="14579" r="18940" t="22147"/>
            <a:stretch/>
          </p:blipFill>
          <p:spPr>
            <a:xfrm>
              <a:off x="7099937" y="2719924"/>
              <a:ext cx="603873" cy="5080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8" name="Google Shape;988;p54"/>
          <p:cNvGrpSpPr/>
          <p:nvPr/>
        </p:nvGrpSpPr>
        <p:grpSpPr>
          <a:xfrm>
            <a:off x="3294407" y="2077112"/>
            <a:ext cx="1049001" cy="1003126"/>
            <a:chOff x="3325023" y="2132902"/>
            <a:chExt cx="1049001" cy="1003126"/>
          </a:xfrm>
        </p:grpSpPr>
        <p:pic>
          <p:nvPicPr>
            <p:cNvPr id="989" name="Google Shape;989;p54"/>
            <p:cNvPicPr preferRelativeResize="0"/>
            <p:nvPr/>
          </p:nvPicPr>
          <p:blipFill rotWithShape="1">
            <a:blip r:embed="rId7">
              <a:alphaModFix/>
            </a:blip>
            <a:srcRect b="2180" l="0" r="0" t="2189"/>
            <a:stretch/>
          </p:blipFill>
          <p:spPr>
            <a:xfrm>
              <a:off x="3325023" y="21329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0" name="Google Shape;990;p54"/>
            <p:cNvSpPr txBox="1"/>
            <p:nvPr/>
          </p:nvSpPr>
          <p:spPr>
            <a:xfrm>
              <a:off x="3529188" y="25120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91" name="Google Shape;991;p54"/>
          <p:cNvGrpSpPr/>
          <p:nvPr/>
        </p:nvGrpSpPr>
        <p:grpSpPr>
          <a:xfrm>
            <a:off x="5773563" y="2517686"/>
            <a:ext cx="421800" cy="66300"/>
            <a:chOff x="5849763" y="3039580"/>
            <a:chExt cx="421800" cy="66300"/>
          </a:xfrm>
        </p:grpSpPr>
        <p:cxnSp>
          <p:nvCxnSpPr>
            <p:cNvPr id="992" name="Google Shape;992;p54"/>
            <p:cNvCxnSpPr/>
            <p:nvPr/>
          </p:nvCxnSpPr>
          <p:spPr>
            <a:xfrm>
              <a:off x="5849763" y="3073300"/>
              <a:ext cx="421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93" name="Google Shape;993;p54"/>
            <p:cNvSpPr/>
            <p:nvPr/>
          </p:nvSpPr>
          <p:spPr>
            <a:xfrm flipH="1" rot="5400000">
              <a:off x="6196241" y="3031180"/>
              <a:ext cx="663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4" name="Google Shape;994;p54"/>
          <p:cNvGrpSpPr/>
          <p:nvPr/>
        </p:nvGrpSpPr>
        <p:grpSpPr>
          <a:xfrm>
            <a:off x="4343408" y="2539588"/>
            <a:ext cx="497845" cy="74700"/>
            <a:chOff x="4384230" y="2539035"/>
            <a:chExt cx="497845" cy="74700"/>
          </a:xfrm>
        </p:grpSpPr>
        <p:cxnSp>
          <p:nvCxnSpPr>
            <p:cNvPr id="995" name="Google Shape;995;p54"/>
            <p:cNvCxnSpPr>
              <a:stCxn id="989" idx="3"/>
              <a:endCxn id="996" idx="3"/>
            </p:cNvCxnSpPr>
            <p:nvPr/>
          </p:nvCxnSpPr>
          <p:spPr>
            <a:xfrm flipH="1" rot="10800000">
              <a:off x="4384230" y="2576322"/>
              <a:ext cx="414600" cy="1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996" name="Google Shape;996;p54"/>
            <p:cNvSpPr/>
            <p:nvPr/>
          </p:nvSpPr>
          <p:spPr>
            <a:xfrm flipH="1" rot="5400000">
              <a:off x="4803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55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002" name="Google Shape;1002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3" name="Google Shape;1003;p55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4" name="Google Shape;1004;p55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1005" name="Google Shape;1005;p55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55"/>
          <p:cNvSpPr txBox="1"/>
          <p:nvPr/>
        </p:nvSpPr>
        <p:spPr>
          <a:xfrm>
            <a:off x="3222525" y="859541"/>
            <a:ext cx="5672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Instantly boot the replicated VM from the target ESXi host when your source VM is down.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Failed over VM can later be Failed Back to the source ESXi host or different host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07" name="Google Shape;1007;p55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008" name="Google Shape;1008;p55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09" name="Google Shape;1009;p55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010" name="Google Shape;1010;p55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11" name="Google Shape;1011;p55"/>
          <p:cNvSpPr txBox="1"/>
          <p:nvPr/>
        </p:nvSpPr>
        <p:spPr>
          <a:xfrm>
            <a:off x="378275" y="2154550"/>
            <a:ext cx="26019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VMware Replication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Failover &amp; Failback</a:t>
            </a:r>
            <a:endParaRPr b="1"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12" name="Google Shape;1012;p55"/>
          <p:cNvGrpSpPr/>
          <p:nvPr/>
        </p:nvGrpSpPr>
        <p:grpSpPr>
          <a:xfrm>
            <a:off x="6220623" y="2075368"/>
            <a:ext cx="1049001" cy="1003126"/>
            <a:chOff x="6296823" y="2590102"/>
            <a:chExt cx="1049001" cy="1003126"/>
          </a:xfrm>
        </p:grpSpPr>
        <p:pic>
          <p:nvPicPr>
            <p:cNvPr id="1013" name="Google Shape;1013;p55"/>
            <p:cNvPicPr preferRelativeResize="0"/>
            <p:nvPr/>
          </p:nvPicPr>
          <p:blipFill rotWithShape="1">
            <a:blip r:embed="rId4">
              <a:alphaModFix/>
            </a:blip>
            <a:srcRect b="2180" l="0" r="0" t="2189"/>
            <a:stretch/>
          </p:blipFill>
          <p:spPr>
            <a:xfrm>
              <a:off x="6296823" y="2590102"/>
              <a:ext cx="1049001" cy="1003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4" name="Google Shape;1014;p55"/>
            <p:cNvSpPr txBox="1"/>
            <p:nvPr/>
          </p:nvSpPr>
          <p:spPr>
            <a:xfrm>
              <a:off x="6500988" y="29692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15" name="Google Shape;1015;p55"/>
          <p:cNvGrpSpPr/>
          <p:nvPr/>
        </p:nvGrpSpPr>
        <p:grpSpPr>
          <a:xfrm>
            <a:off x="3294409" y="2212400"/>
            <a:ext cx="1049001" cy="732549"/>
            <a:chOff x="3325025" y="2268189"/>
            <a:chExt cx="1049001" cy="732549"/>
          </a:xfrm>
        </p:grpSpPr>
        <p:pic>
          <p:nvPicPr>
            <p:cNvPr id="1016" name="Google Shape;1016;p55"/>
            <p:cNvPicPr preferRelativeResize="0"/>
            <p:nvPr/>
          </p:nvPicPr>
          <p:blipFill rotWithShape="1">
            <a:blip r:embed="rId5">
              <a:alphaModFix/>
            </a:blip>
            <a:srcRect b="15077" l="0" r="0" t="15084"/>
            <a:stretch/>
          </p:blipFill>
          <p:spPr>
            <a:xfrm>
              <a:off x="3325025" y="2268189"/>
              <a:ext cx="1049001" cy="732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7" name="Google Shape;1017;p55"/>
            <p:cNvSpPr txBox="1"/>
            <p:nvPr/>
          </p:nvSpPr>
          <p:spPr>
            <a:xfrm>
              <a:off x="3529188" y="2512073"/>
              <a:ext cx="603900" cy="16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18" name="Google Shape;1018;p55"/>
          <p:cNvGrpSpPr/>
          <p:nvPr/>
        </p:nvGrpSpPr>
        <p:grpSpPr>
          <a:xfrm>
            <a:off x="5666570" y="1947970"/>
            <a:ext cx="1334240" cy="212280"/>
            <a:chOff x="5653775" y="2041155"/>
            <a:chExt cx="1321946" cy="138600"/>
          </a:xfrm>
        </p:grpSpPr>
        <p:cxnSp>
          <p:nvCxnSpPr>
            <p:cNvPr id="1019" name="Google Shape;1019;p55"/>
            <p:cNvCxnSpPr/>
            <p:nvPr/>
          </p:nvCxnSpPr>
          <p:spPr>
            <a:xfrm>
              <a:off x="5653775" y="2056775"/>
              <a:ext cx="12924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020" name="Google Shape;1020;p55"/>
            <p:cNvCxnSpPr/>
            <p:nvPr/>
          </p:nvCxnSpPr>
          <p:spPr>
            <a:xfrm rot="10800000">
              <a:off x="6975721" y="2041155"/>
              <a:ext cx="0" cy="138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21" name="Google Shape;1021;p55"/>
          <p:cNvGrpSpPr/>
          <p:nvPr/>
        </p:nvGrpSpPr>
        <p:grpSpPr>
          <a:xfrm flipH="1">
            <a:off x="4112649" y="2075455"/>
            <a:ext cx="1747766" cy="119931"/>
            <a:chOff x="5293721" y="2041155"/>
            <a:chExt cx="1681999" cy="138600"/>
          </a:xfrm>
        </p:grpSpPr>
        <p:cxnSp>
          <p:nvCxnSpPr>
            <p:cNvPr id="1022" name="Google Shape;1022;p55"/>
            <p:cNvCxnSpPr/>
            <p:nvPr/>
          </p:nvCxnSpPr>
          <p:spPr>
            <a:xfrm>
              <a:off x="5293721" y="2053458"/>
              <a:ext cx="1652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1023" name="Google Shape;1023;p55"/>
            <p:cNvCxnSpPr/>
            <p:nvPr/>
          </p:nvCxnSpPr>
          <p:spPr>
            <a:xfrm rot="10800000">
              <a:off x="6975721" y="2041155"/>
              <a:ext cx="0" cy="138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24" name="Google Shape;1024;p55"/>
          <p:cNvGrpSpPr/>
          <p:nvPr/>
        </p:nvGrpSpPr>
        <p:grpSpPr>
          <a:xfrm>
            <a:off x="4000246" y="1952992"/>
            <a:ext cx="1643319" cy="254459"/>
            <a:chOff x="4074845" y="2041155"/>
            <a:chExt cx="1581483" cy="166140"/>
          </a:xfrm>
        </p:grpSpPr>
        <p:grpSp>
          <p:nvGrpSpPr>
            <p:cNvPr id="1025" name="Google Shape;1025;p55"/>
            <p:cNvGrpSpPr/>
            <p:nvPr/>
          </p:nvGrpSpPr>
          <p:grpSpPr>
            <a:xfrm flipH="1">
              <a:off x="4109695" y="2041155"/>
              <a:ext cx="1546633" cy="138600"/>
              <a:chOff x="5429087" y="2041155"/>
              <a:chExt cx="1546633" cy="138600"/>
            </a:xfrm>
          </p:grpSpPr>
          <p:cxnSp>
            <p:nvCxnSpPr>
              <p:cNvPr id="1026" name="Google Shape;1026;p55"/>
              <p:cNvCxnSpPr/>
              <p:nvPr/>
            </p:nvCxnSpPr>
            <p:spPr>
              <a:xfrm>
                <a:off x="5429087" y="2053451"/>
                <a:ext cx="15174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27" name="Google Shape;1027;p55"/>
              <p:cNvCxnSpPr/>
              <p:nvPr/>
            </p:nvCxnSpPr>
            <p:spPr>
              <a:xfrm rot="10800000">
                <a:off x="6975721" y="2041155"/>
                <a:ext cx="0" cy="138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1028" name="Google Shape;1028;p55"/>
            <p:cNvSpPr/>
            <p:nvPr/>
          </p:nvSpPr>
          <p:spPr>
            <a:xfrm flipH="1" rot="-10784856">
              <a:off x="4074845" y="2158545"/>
              <a:ext cx="68101" cy="486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9" name="Google Shape;1029;p55"/>
          <p:cNvGrpSpPr/>
          <p:nvPr/>
        </p:nvGrpSpPr>
        <p:grpSpPr>
          <a:xfrm flipH="1">
            <a:off x="5895039" y="2063866"/>
            <a:ext cx="1068013" cy="146477"/>
            <a:chOff x="4074845" y="2111658"/>
            <a:chExt cx="1027825" cy="95637"/>
          </a:xfrm>
        </p:grpSpPr>
        <p:grpSp>
          <p:nvGrpSpPr>
            <p:cNvPr id="1030" name="Google Shape;1030;p55"/>
            <p:cNvGrpSpPr/>
            <p:nvPr/>
          </p:nvGrpSpPr>
          <p:grpSpPr>
            <a:xfrm flipH="1">
              <a:off x="4109696" y="2111658"/>
              <a:ext cx="992975" cy="68100"/>
              <a:chOff x="5982745" y="2111658"/>
              <a:chExt cx="992975" cy="68100"/>
            </a:xfrm>
          </p:grpSpPr>
          <p:cxnSp>
            <p:nvCxnSpPr>
              <p:cNvPr id="1031" name="Google Shape;1031;p55"/>
              <p:cNvCxnSpPr/>
              <p:nvPr/>
            </p:nvCxnSpPr>
            <p:spPr>
              <a:xfrm>
                <a:off x="5982745" y="2125196"/>
                <a:ext cx="963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32" name="Google Shape;1032;p55"/>
              <p:cNvCxnSpPr/>
              <p:nvPr/>
            </p:nvCxnSpPr>
            <p:spPr>
              <a:xfrm rot="10800000">
                <a:off x="6975719" y="2111658"/>
                <a:ext cx="0" cy="68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1033" name="Google Shape;1033;p55"/>
            <p:cNvSpPr/>
            <p:nvPr/>
          </p:nvSpPr>
          <p:spPr>
            <a:xfrm flipH="1" rot="-10784856">
              <a:off x="4074845" y="2158545"/>
              <a:ext cx="68101" cy="486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4" name="Google Shape;1034;p55"/>
          <p:cNvGrpSpPr/>
          <p:nvPr/>
        </p:nvGrpSpPr>
        <p:grpSpPr>
          <a:xfrm>
            <a:off x="5440514" y="2021349"/>
            <a:ext cx="588300" cy="134101"/>
            <a:chOff x="5460925" y="2046863"/>
            <a:chExt cx="588300" cy="134101"/>
          </a:xfrm>
        </p:grpSpPr>
        <p:sp>
          <p:nvSpPr>
            <p:cNvPr id="1035" name="Google Shape;1035;p55"/>
            <p:cNvSpPr/>
            <p:nvPr/>
          </p:nvSpPr>
          <p:spPr>
            <a:xfrm>
              <a:off x="5510875" y="2046863"/>
              <a:ext cx="488400" cy="1341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55"/>
            <p:cNvSpPr txBox="1"/>
            <p:nvPr/>
          </p:nvSpPr>
          <p:spPr>
            <a:xfrm>
              <a:off x="5460925" y="2046863"/>
              <a:ext cx="5883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Failover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037" name="Google Shape;1037;p55"/>
          <p:cNvGrpSpPr/>
          <p:nvPr/>
        </p:nvGrpSpPr>
        <p:grpSpPr>
          <a:xfrm>
            <a:off x="4436464" y="1904325"/>
            <a:ext cx="615300" cy="134103"/>
            <a:chOff x="5447475" y="2046860"/>
            <a:chExt cx="615300" cy="134103"/>
          </a:xfrm>
        </p:grpSpPr>
        <p:sp>
          <p:nvSpPr>
            <p:cNvPr id="1038" name="Google Shape;1038;p55"/>
            <p:cNvSpPr/>
            <p:nvPr/>
          </p:nvSpPr>
          <p:spPr>
            <a:xfrm>
              <a:off x="5510875" y="2046863"/>
              <a:ext cx="488400" cy="134100"/>
            </a:xfrm>
            <a:prstGeom prst="roundRect">
              <a:avLst>
                <a:gd fmla="val 16667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55"/>
            <p:cNvSpPr txBox="1"/>
            <p:nvPr/>
          </p:nvSpPr>
          <p:spPr>
            <a:xfrm>
              <a:off x="5447475" y="2046860"/>
              <a:ext cx="615300" cy="1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80000"/>
                  </a:solidFill>
                  <a:latin typeface="Lato"/>
                  <a:ea typeface="Lato"/>
                  <a:cs typeface="Lato"/>
                  <a:sym typeface="Lato"/>
                </a:rPr>
                <a:t>Failback</a:t>
              </a:r>
              <a:endParaRPr b="1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oogle Shape;1044;p56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045" name="Google Shape;1045;p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6" name="Google Shape;1046;p56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7" name="Google Shape;1047;p56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1048" name="Google Shape;1048;p56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56"/>
          <p:cNvSpPr txBox="1"/>
          <p:nvPr/>
        </p:nvSpPr>
        <p:spPr>
          <a:xfrm>
            <a:off x="3222525" y="856504"/>
            <a:ext cx="5257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helps you to restore Microsoft applications i.e. MS Exchange mails, MS SQL database/tables, MS SharePoint documents and MS AD Users/Roles granularly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50" name="Google Shape;1050;p56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051" name="Google Shape;1051;p56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52" name="Google Shape;1052;p56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053" name="Google Shape;1053;p56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4" name="Google Shape;1054;p56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Application Item Level Recovery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5" name="Google Shape;1055;p56"/>
          <p:cNvSpPr txBox="1"/>
          <p:nvPr/>
        </p:nvSpPr>
        <p:spPr>
          <a:xfrm>
            <a:off x="5193142" y="2814527"/>
            <a:ext cx="954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56" name="Google Shape;105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0442" y="2056493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56"/>
          <p:cNvPicPr preferRelativeResize="0"/>
          <p:nvPr/>
        </p:nvPicPr>
        <p:blipFill rotWithShape="1">
          <a:blip r:embed="rId5">
            <a:alphaModFix/>
          </a:blip>
          <a:srcRect b="0" l="416" r="416" t="0"/>
          <a:stretch/>
        </p:blipFill>
        <p:spPr>
          <a:xfrm>
            <a:off x="6398226" y="21432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56"/>
          <p:cNvSpPr txBox="1"/>
          <p:nvPr/>
        </p:nvSpPr>
        <p:spPr>
          <a:xfrm>
            <a:off x="6245558" y="2814527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59" name="Google Shape;1059;p56"/>
          <p:cNvGrpSpPr/>
          <p:nvPr/>
        </p:nvGrpSpPr>
        <p:grpSpPr>
          <a:xfrm rot="-5400000">
            <a:off x="6258607" y="2325792"/>
            <a:ext cx="66444" cy="426931"/>
            <a:chOff x="7655291" y="4015822"/>
            <a:chExt cx="72300" cy="272974"/>
          </a:xfrm>
        </p:grpSpPr>
        <p:sp>
          <p:nvSpPr>
            <p:cNvPr id="1060" name="Google Shape;1060;p56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61" name="Google Shape;1061;p56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62" name="Google Shape;1062;p56"/>
          <p:cNvGrpSpPr/>
          <p:nvPr/>
        </p:nvGrpSpPr>
        <p:grpSpPr>
          <a:xfrm rot="-5400000">
            <a:off x="7302394" y="2325792"/>
            <a:ext cx="66444" cy="426931"/>
            <a:chOff x="7655291" y="4015822"/>
            <a:chExt cx="72300" cy="272974"/>
          </a:xfrm>
        </p:grpSpPr>
        <p:sp>
          <p:nvSpPr>
            <p:cNvPr id="1063" name="Google Shape;1063;p56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64" name="Google Shape;1064;p56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65" name="Google Shape;1065;p56"/>
          <p:cNvGrpSpPr/>
          <p:nvPr/>
        </p:nvGrpSpPr>
        <p:grpSpPr>
          <a:xfrm>
            <a:off x="4396348" y="2539588"/>
            <a:ext cx="815700" cy="74700"/>
            <a:chOff x="4447375" y="2539035"/>
            <a:chExt cx="815700" cy="74700"/>
          </a:xfrm>
        </p:grpSpPr>
        <p:cxnSp>
          <p:nvCxnSpPr>
            <p:cNvPr id="1066" name="Google Shape;1066;p56"/>
            <p:cNvCxnSpPr>
              <a:endCxn id="1067" idx="3"/>
            </p:cNvCxnSpPr>
            <p:nvPr/>
          </p:nvCxnSpPr>
          <p:spPr>
            <a:xfrm>
              <a:off x="4447375" y="2576385"/>
              <a:ext cx="732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1067" name="Google Shape;1067;p56"/>
            <p:cNvSpPr/>
            <p:nvPr/>
          </p:nvSpPr>
          <p:spPr>
            <a:xfrm flipH="1" rot="5400000">
              <a:off x="5184175" y="2534835"/>
              <a:ext cx="74700" cy="8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8" name="Google Shape;1068;p56"/>
          <p:cNvGrpSpPr/>
          <p:nvPr/>
        </p:nvGrpSpPr>
        <p:grpSpPr>
          <a:xfrm>
            <a:off x="7648750" y="1938620"/>
            <a:ext cx="1193700" cy="1193700"/>
            <a:chOff x="7648750" y="2056500"/>
            <a:chExt cx="1193700" cy="1193700"/>
          </a:xfrm>
        </p:grpSpPr>
        <p:sp>
          <p:nvSpPr>
            <p:cNvPr id="1069" name="Google Shape;1069;p56"/>
            <p:cNvSpPr/>
            <p:nvPr/>
          </p:nvSpPr>
          <p:spPr>
            <a:xfrm>
              <a:off x="7721000" y="2128750"/>
              <a:ext cx="1049100" cy="1049100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7648750" y="2056500"/>
              <a:ext cx="1193700" cy="1193700"/>
            </a:xfrm>
            <a:prstGeom prst="ellipse">
              <a:avLst/>
            </a:prstGeom>
            <a:noFill/>
            <a:ln cap="flat" cmpd="sng" w="9525">
              <a:solidFill>
                <a:schemeClr val="lt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71" name="Google Shape;1071;p56"/>
            <p:cNvPicPr preferRelativeResize="0"/>
            <p:nvPr/>
          </p:nvPicPr>
          <p:blipFill rotWithShape="1">
            <a:blip r:embed="rId6">
              <a:alphaModFix/>
            </a:blip>
            <a:srcRect b="18552" l="17366" r="17372" t="18558"/>
            <a:stretch/>
          </p:blipFill>
          <p:spPr>
            <a:xfrm>
              <a:off x="7903250" y="2323449"/>
              <a:ext cx="684600" cy="6597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2" name="Google Shape;1072;p56"/>
          <p:cNvSpPr txBox="1"/>
          <p:nvPr/>
        </p:nvSpPr>
        <p:spPr>
          <a:xfrm>
            <a:off x="4310498" y="2341328"/>
            <a:ext cx="854100" cy="1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VM Backup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73" name="Google Shape;1073;p56"/>
          <p:cNvGrpSpPr/>
          <p:nvPr/>
        </p:nvGrpSpPr>
        <p:grpSpPr>
          <a:xfrm>
            <a:off x="3407947" y="2214477"/>
            <a:ext cx="780595" cy="746455"/>
            <a:chOff x="3730125" y="3607350"/>
            <a:chExt cx="659676" cy="630825"/>
          </a:xfrm>
        </p:grpSpPr>
        <p:pic>
          <p:nvPicPr>
            <p:cNvPr id="1074" name="Google Shape;1074;p56"/>
            <p:cNvPicPr preferRelativeResize="0"/>
            <p:nvPr/>
          </p:nvPicPr>
          <p:blipFill rotWithShape="1">
            <a:blip r:embed="rId7">
              <a:alphaModFix/>
            </a:blip>
            <a:srcRect b="14858" l="13251" r="13251" t="14858"/>
            <a:stretch/>
          </p:blipFill>
          <p:spPr>
            <a:xfrm>
              <a:off x="3730125" y="3607350"/>
              <a:ext cx="659676" cy="630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5" name="Google Shape;1075;p56"/>
            <p:cNvSpPr txBox="1"/>
            <p:nvPr/>
          </p:nvSpPr>
          <p:spPr>
            <a:xfrm>
              <a:off x="3801850" y="3799250"/>
              <a:ext cx="510300" cy="14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">
                  <a:solidFill>
                    <a:srgbClr val="651541"/>
                  </a:solidFill>
                  <a:latin typeface="Open Sans"/>
                  <a:ea typeface="Open Sans"/>
                  <a:cs typeface="Open Sans"/>
                  <a:sym typeface="Open Sans"/>
                </a:rPr>
                <a:t>VMware</a:t>
              </a:r>
              <a:endParaRPr sz="15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5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081" name="Google Shape;1081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2" name="Google Shape;1082;p57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3" name="Google Shape;1083;p5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sp>
        <p:nvSpPr>
          <p:cNvPr id="1084" name="Google Shape;1084;p57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57"/>
          <p:cNvSpPr txBox="1"/>
          <p:nvPr/>
        </p:nvSpPr>
        <p:spPr>
          <a:xfrm>
            <a:off x="3222525" y="814831"/>
            <a:ext cx="53961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Virtual Drive in Vembu BDR Backup Server stores the backup data in neutral file formats i.e. IMG, VHD, VHDX, and VMDK; with the help of the VembuHIVE</a:t>
            </a:r>
            <a:r>
              <a:rPr baseline="30000"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TM</a:t>
            </a: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file system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For every incremental schedule, full virtual hard disk files will be created without using any additional storage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86" name="Google Shape;1086;p5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087" name="Google Shape;1087;p5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88" name="Google Shape;1088;p5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089" name="Google Shape;1089;p57"/>
          <p:cNvSpPr txBox="1"/>
          <p:nvPr/>
        </p:nvSpPr>
        <p:spPr>
          <a:xfrm>
            <a:off x="141154" y="383373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0" name="Google Shape;1090;p57"/>
          <p:cNvSpPr txBox="1"/>
          <p:nvPr/>
        </p:nvSpPr>
        <p:spPr>
          <a:xfrm>
            <a:off x="378270" y="21545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2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1" name="Google Shape;1091;p57"/>
          <p:cNvSpPr txBox="1"/>
          <p:nvPr/>
        </p:nvSpPr>
        <p:spPr>
          <a:xfrm>
            <a:off x="5193142" y="3754100"/>
            <a:ext cx="954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BDR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Backup Server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2" name="Google Shape;109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0442" y="2970893"/>
            <a:ext cx="659700" cy="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57"/>
          <p:cNvPicPr preferRelativeResize="0"/>
          <p:nvPr/>
        </p:nvPicPr>
        <p:blipFill rotWithShape="1">
          <a:blip r:embed="rId5">
            <a:alphaModFix/>
          </a:blip>
          <a:srcRect b="0" l="416" r="416" t="0"/>
          <a:stretch/>
        </p:blipFill>
        <p:spPr>
          <a:xfrm>
            <a:off x="6398226" y="3057613"/>
            <a:ext cx="784650" cy="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57"/>
          <p:cNvSpPr txBox="1"/>
          <p:nvPr/>
        </p:nvSpPr>
        <p:spPr>
          <a:xfrm>
            <a:off x="6245558" y="3754100"/>
            <a:ext cx="1113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Vembu 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Virtual Drive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95" name="Google Shape;1095;p57"/>
          <p:cNvGrpSpPr/>
          <p:nvPr/>
        </p:nvGrpSpPr>
        <p:grpSpPr>
          <a:xfrm rot="-5400000">
            <a:off x="6258607" y="3240192"/>
            <a:ext cx="66444" cy="426931"/>
            <a:chOff x="7655291" y="4015822"/>
            <a:chExt cx="72300" cy="272974"/>
          </a:xfrm>
        </p:grpSpPr>
        <p:sp>
          <p:nvSpPr>
            <p:cNvPr id="1096" name="Google Shape;1096;p5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097" name="Google Shape;1097;p57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098" name="Google Shape;1098;p57"/>
          <p:cNvGrpSpPr/>
          <p:nvPr/>
        </p:nvGrpSpPr>
        <p:grpSpPr>
          <a:xfrm rot="-5400000">
            <a:off x="7302394" y="3240192"/>
            <a:ext cx="66444" cy="426931"/>
            <a:chOff x="7655291" y="4015822"/>
            <a:chExt cx="72300" cy="272974"/>
          </a:xfrm>
        </p:grpSpPr>
        <p:sp>
          <p:nvSpPr>
            <p:cNvPr id="1099" name="Google Shape;1099;p57"/>
            <p:cNvSpPr/>
            <p:nvPr/>
          </p:nvSpPr>
          <p:spPr>
            <a:xfrm flipH="1" rot="10800000">
              <a:off x="7655291" y="4235696"/>
              <a:ext cx="72300" cy="53100"/>
            </a:xfrm>
            <a:prstGeom prst="triangle">
              <a:avLst>
                <a:gd fmla="val 50000" name="adj"/>
              </a:avLst>
            </a:prstGeom>
            <a:solidFill>
              <a:srgbClr val="DD22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00" name="Google Shape;1100;p57"/>
            <p:cNvCxnSpPr/>
            <p:nvPr/>
          </p:nvCxnSpPr>
          <p:spPr>
            <a:xfrm rot="5400000">
              <a:off x="7555892" y="4150672"/>
              <a:ext cx="269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ot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01" name="Google Shape;1101;p57"/>
          <p:cNvGrpSpPr/>
          <p:nvPr/>
        </p:nvGrpSpPr>
        <p:grpSpPr>
          <a:xfrm>
            <a:off x="4197625" y="3032696"/>
            <a:ext cx="1065450" cy="917254"/>
            <a:chOff x="4197625" y="2118296"/>
            <a:chExt cx="1065450" cy="917254"/>
          </a:xfrm>
        </p:grpSpPr>
        <p:grpSp>
          <p:nvGrpSpPr>
            <p:cNvPr id="1102" name="Google Shape;1102;p57"/>
            <p:cNvGrpSpPr/>
            <p:nvPr/>
          </p:nvGrpSpPr>
          <p:grpSpPr>
            <a:xfrm rot="-5400000">
              <a:off x="3857194" y="2458727"/>
              <a:ext cx="917254" cy="236391"/>
              <a:chOff x="7191709" y="3704774"/>
              <a:chExt cx="998100" cy="214200"/>
            </a:xfrm>
          </p:grpSpPr>
          <p:grpSp>
            <p:nvGrpSpPr>
              <p:cNvPr id="1103" name="Google Shape;1103;p57"/>
              <p:cNvGrpSpPr/>
              <p:nvPr/>
            </p:nvGrpSpPr>
            <p:grpSpPr>
              <a:xfrm>
                <a:off x="7193184" y="3704774"/>
                <a:ext cx="990583" cy="214200"/>
                <a:chOff x="7184172" y="3704774"/>
                <a:chExt cx="990583" cy="214200"/>
              </a:xfrm>
            </p:grpSpPr>
            <p:cxnSp>
              <p:nvCxnSpPr>
                <p:cNvPr id="1104" name="Google Shape;1104;p57"/>
                <p:cNvCxnSpPr/>
                <p:nvPr/>
              </p:nvCxnSpPr>
              <p:spPr>
                <a:xfrm>
                  <a:off x="7184172" y="3704774"/>
                  <a:ext cx="0" cy="21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105" name="Google Shape;1105;p57"/>
                <p:cNvCxnSpPr/>
                <p:nvPr/>
              </p:nvCxnSpPr>
              <p:spPr>
                <a:xfrm>
                  <a:off x="8174755" y="3704774"/>
                  <a:ext cx="0" cy="214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2"/>
                  </a:solidFill>
                  <a:prstDash val="dot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106" name="Google Shape;1106;p57"/>
              <p:cNvCxnSpPr/>
              <p:nvPr/>
            </p:nvCxnSpPr>
            <p:spPr>
              <a:xfrm flipH="1" rot="10800000">
                <a:off x="7191709" y="3917068"/>
                <a:ext cx="998100" cy="18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107" name="Google Shape;1107;p57"/>
            <p:cNvGrpSpPr/>
            <p:nvPr/>
          </p:nvGrpSpPr>
          <p:grpSpPr>
            <a:xfrm>
              <a:off x="4447375" y="2539588"/>
              <a:ext cx="815700" cy="74700"/>
              <a:chOff x="4447375" y="2539035"/>
              <a:chExt cx="815700" cy="74700"/>
            </a:xfrm>
          </p:grpSpPr>
          <p:cxnSp>
            <p:nvCxnSpPr>
              <p:cNvPr id="1108" name="Google Shape;1108;p57"/>
              <p:cNvCxnSpPr>
                <a:endCxn id="1109" idx="3"/>
              </p:cNvCxnSpPr>
              <p:nvPr/>
            </p:nvCxnSpPr>
            <p:spPr>
              <a:xfrm>
                <a:off x="4447375" y="2576385"/>
                <a:ext cx="732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109" name="Google Shape;1109;p57"/>
              <p:cNvSpPr/>
              <p:nvPr/>
            </p:nvSpPr>
            <p:spPr>
              <a:xfrm flipH="1" rot="5400000">
                <a:off x="5184175" y="2534835"/>
                <a:ext cx="74700" cy="83100"/>
              </a:xfrm>
              <a:prstGeom prst="triangle">
                <a:avLst>
                  <a:gd fmla="val 50000" name="adj"/>
                </a:avLst>
              </a:prstGeom>
              <a:solidFill>
                <a:srgbClr val="DD22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110" name="Google Shape;1110;p57"/>
          <p:cNvPicPr preferRelativeResize="0"/>
          <p:nvPr/>
        </p:nvPicPr>
        <p:blipFill rotWithShape="1">
          <a:blip r:embed="rId6">
            <a:alphaModFix/>
          </a:blip>
          <a:srcRect b="2180" l="0" r="0" t="2189"/>
          <a:stretch/>
        </p:blipFill>
        <p:spPr>
          <a:xfrm>
            <a:off x="3302010" y="2536915"/>
            <a:ext cx="1049001" cy="100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57"/>
          <p:cNvSpPr txBox="1"/>
          <p:nvPr/>
        </p:nvSpPr>
        <p:spPr>
          <a:xfrm>
            <a:off x="3529188" y="2893073"/>
            <a:ext cx="603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rPr>
              <a:t>VMware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2" name="Google Shape;1112;p57"/>
          <p:cNvSpPr txBox="1"/>
          <p:nvPr/>
        </p:nvSpPr>
        <p:spPr>
          <a:xfrm>
            <a:off x="4361525" y="3199633"/>
            <a:ext cx="85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VM Backup</a:t>
            </a:r>
            <a:endParaRPr b="1" sz="800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13" name="Google Shape;1113;p57"/>
          <p:cNvGrpSpPr/>
          <p:nvPr/>
        </p:nvGrpSpPr>
        <p:grpSpPr>
          <a:xfrm>
            <a:off x="7648750" y="2853020"/>
            <a:ext cx="1193700" cy="1193700"/>
            <a:chOff x="7648750" y="2853020"/>
            <a:chExt cx="1193700" cy="1193700"/>
          </a:xfrm>
        </p:grpSpPr>
        <p:grpSp>
          <p:nvGrpSpPr>
            <p:cNvPr id="1114" name="Google Shape;1114;p57"/>
            <p:cNvGrpSpPr/>
            <p:nvPr/>
          </p:nvGrpSpPr>
          <p:grpSpPr>
            <a:xfrm>
              <a:off x="7648750" y="2853020"/>
              <a:ext cx="1193700" cy="1193700"/>
              <a:chOff x="7648750" y="2853020"/>
              <a:chExt cx="1193700" cy="1193700"/>
            </a:xfrm>
          </p:grpSpPr>
          <p:sp>
            <p:nvSpPr>
              <p:cNvPr id="1115" name="Google Shape;1115;p57"/>
              <p:cNvSpPr/>
              <p:nvPr/>
            </p:nvSpPr>
            <p:spPr>
              <a:xfrm>
                <a:off x="7721000" y="2925270"/>
                <a:ext cx="1049100" cy="1049100"/>
              </a:xfrm>
              <a:prstGeom prst="ellipse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57"/>
              <p:cNvSpPr/>
              <p:nvPr/>
            </p:nvSpPr>
            <p:spPr>
              <a:xfrm>
                <a:off x="7648750" y="2853020"/>
                <a:ext cx="1193700" cy="1193700"/>
              </a:xfrm>
              <a:prstGeom prst="ellipse">
                <a:avLst/>
              </a:prstGeom>
              <a:noFill/>
              <a:ln cap="flat" cmpd="sng" w="9525">
                <a:solidFill>
                  <a:schemeClr val="lt2"/>
                </a:solidFill>
                <a:prstDash val="dot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7" name="Google Shape;1117;p57"/>
            <p:cNvGrpSpPr/>
            <p:nvPr/>
          </p:nvGrpSpPr>
          <p:grpSpPr>
            <a:xfrm>
              <a:off x="7817650" y="2950773"/>
              <a:ext cx="855900" cy="883127"/>
              <a:chOff x="7873401" y="2781879"/>
              <a:chExt cx="855900" cy="883127"/>
            </a:xfrm>
          </p:grpSpPr>
          <p:grpSp>
            <p:nvGrpSpPr>
              <p:cNvPr id="1118" name="Google Shape;1118;p57"/>
              <p:cNvGrpSpPr/>
              <p:nvPr/>
            </p:nvGrpSpPr>
            <p:grpSpPr>
              <a:xfrm>
                <a:off x="8102001" y="2781879"/>
                <a:ext cx="398700" cy="489027"/>
                <a:chOff x="7174526" y="2243817"/>
                <a:chExt cx="398700" cy="489027"/>
              </a:xfrm>
            </p:grpSpPr>
            <p:pic>
              <p:nvPicPr>
                <p:cNvPr id="1119" name="Google Shape;1119;p5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18056" l="25110" r="25115" t="18069"/>
                <a:stretch/>
              </p:blipFill>
              <p:spPr>
                <a:xfrm>
                  <a:off x="7183325" y="2243817"/>
                  <a:ext cx="381102" cy="48902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20" name="Google Shape;1120;p57"/>
                <p:cNvSpPr txBox="1"/>
                <p:nvPr/>
              </p:nvSpPr>
              <p:spPr>
                <a:xfrm>
                  <a:off x="7174526" y="2464485"/>
                  <a:ext cx="398700" cy="10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3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VHD</a:t>
                  </a:r>
                  <a:r>
                    <a:rPr lang="en" sz="300">
                      <a:solidFill>
                        <a:srgbClr val="980000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/</a:t>
                  </a:r>
                  <a:r>
                    <a:rPr lang="en" sz="3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rPr>
                    <a:t>VHDX</a:t>
                  </a:r>
                  <a:endParaRPr sz="300">
                    <a:solidFill>
                      <a:srgbClr val="F20122"/>
                    </a:solidFill>
                    <a:latin typeface="Lato Black"/>
                    <a:ea typeface="Lato Black"/>
                    <a:cs typeface="Lato Black"/>
                    <a:sym typeface="Lato Black"/>
                  </a:endParaRPr>
                </a:p>
              </p:txBody>
            </p:sp>
          </p:grpSp>
          <p:grpSp>
            <p:nvGrpSpPr>
              <p:cNvPr id="1121" name="Google Shape;1121;p57"/>
              <p:cNvGrpSpPr/>
              <p:nvPr/>
            </p:nvGrpSpPr>
            <p:grpSpPr>
              <a:xfrm>
                <a:off x="7873401" y="3175979"/>
                <a:ext cx="855900" cy="489027"/>
                <a:chOff x="7873401" y="3175979"/>
                <a:chExt cx="855900" cy="489027"/>
              </a:xfrm>
            </p:grpSpPr>
            <p:grpSp>
              <p:nvGrpSpPr>
                <p:cNvPr id="1122" name="Google Shape;1122;p57"/>
                <p:cNvGrpSpPr/>
                <p:nvPr/>
              </p:nvGrpSpPr>
              <p:grpSpPr>
                <a:xfrm>
                  <a:off x="7873401" y="3175979"/>
                  <a:ext cx="398700" cy="489027"/>
                  <a:chOff x="7174526" y="2243817"/>
                  <a:chExt cx="398700" cy="489027"/>
                </a:xfrm>
              </p:grpSpPr>
              <p:pic>
                <p:nvPicPr>
                  <p:cNvPr id="1123" name="Google Shape;1123;p5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18056" l="25110" r="25115" t="18069"/>
                  <a:stretch/>
                </p:blipFill>
                <p:spPr>
                  <a:xfrm>
                    <a:off x="7183325" y="2243817"/>
                    <a:ext cx="381102" cy="4890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124" name="Google Shape;1124;p57"/>
                  <p:cNvSpPr txBox="1"/>
                  <p:nvPr/>
                </p:nvSpPr>
                <p:spPr>
                  <a:xfrm>
                    <a:off x="7174526" y="2464485"/>
                    <a:ext cx="398700" cy="10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00">
                        <a:solidFill>
                          <a:srgbClr val="F20122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rPr>
                      <a:t>VMDK</a:t>
                    </a:r>
                    <a:endParaRPr sz="5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  <p:grpSp>
              <p:nvGrpSpPr>
                <p:cNvPr id="1125" name="Google Shape;1125;p57"/>
                <p:cNvGrpSpPr/>
                <p:nvPr/>
              </p:nvGrpSpPr>
              <p:grpSpPr>
                <a:xfrm>
                  <a:off x="8330601" y="3175979"/>
                  <a:ext cx="398700" cy="489027"/>
                  <a:chOff x="7174526" y="2243817"/>
                  <a:chExt cx="398700" cy="489027"/>
                </a:xfrm>
              </p:grpSpPr>
              <p:pic>
                <p:nvPicPr>
                  <p:cNvPr id="1126" name="Google Shape;1126;p5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18056" l="25110" r="25115" t="18069"/>
                  <a:stretch/>
                </p:blipFill>
                <p:spPr>
                  <a:xfrm>
                    <a:off x="7183325" y="2243817"/>
                    <a:ext cx="381102" cy="48902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127" name="Google Shape;1127;p57"/>
                  <p:cNvSpPr txBox="1"/>
                  <p:nvPr/>
                </p:nvSpPr>
                <p:spPr>
                  <a:xfrm>
                    <a:off x="7174526" y="2464485"/>
                    <a:ext cx="398700" cy="101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00">
                        <a:solidFill>
                          <a:srgbClr val="F20122"/>
                        </a:solidFill>
                        <a:latin typeface="Lato Black"/>
                        <a:ea typeface="Lato Black"/>
                        <a:cs typeface="Lato Black"/>
                        <a:sym typeface="Lato Black"/>
                      </a:rPr>
                      <a:t>RAW</a:t>
                    </a:r>
                    <a:endParaRPr sz="500">
                      <a:solidFill>
                        <a:srgbClr val="F20122"/>
                      </a:solidFill>
                      <a:latin typeface="Lato Black"/>
                      <a:ea typeface="Lato Black"/>
                      <a:cs typeface="Lato Black"/>
                      <a:sym typeface="Lato Black"/>
                    </a:endParaRPr>
                  </a:p>
                </p:txBody>
              </p:sp>
            </p:grpSp>
          </p:grpSp>
        </p:grpSp>
      </p:grpSp>
      <p:pic>
        <p:nvPicPr>
          <p:cNvPr id="1128" name="Google Shape;1128;p57"/>
          <p:cNvPicPr preferRelativeResize="0"/>
          <p:nvPr/>
        </p:nvPicPr>
        <p:blipFill rotWithShape="1">
          <a:blip r:embed="rId6">
            <a:alphaModFix/>
          </a:blip>
          <a:srcRect b="2180" l="0" r="0" t="2189"/>
          <a:stretch/>
        </p:blipFill>
        <p:spPr>
          <a:xfrm>
            <a:off x="3302010" y="3452333"/>
            <a:ext cx="1049001" cy="1003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57"/>
          <p:cNvSpPr txBox="1"/>
          <p:nvPr/>
        </p:nvSpPr>
        <p:spPr>
          <a:xfrm>
            <a:off x="3529188" y="3807473"/>
            <a:ext cx="603900" cy="1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">
                <a:solidFill>
                  <a:srgbClr val="651541"/>
                </a:solidFill>
                <a:latin typeface="Open Sans"/>
                <a:ea typeface="Open Sans"/>
                <a:cs typeface="Open Sans"/>
                <a:sym typeface="Open Sans"/>
              </a:rPr>
              <a:t>VMware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58"/>
          <p:cNvSpPr txBox="1"/>
          <p:nvPr/>
        </p:nvSpPr>
        <p:spPr>
          <a:xfrm>
            <a:off x="236250" y="2707363"/>
            <a:ext cx="86715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&amp; Replication for VMware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Licensing Model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36" name="Google Shape;1136;p58"/>
          <p:cNvPicPr preferRelativeResize="0"/>
          <p:nvPr/>
        </p:nvPicPr>
        <p:blipFill rotWithShape="1">
          <a:blip r:embed="rId4">
            <a:alphaModFix/>
          </a:blip>
          <a:srcRect b="5382" l="19686" r="17014" t="5347"/>
          <a:stretch/>
        </p:blipFill>
        <p:spPr>
          <a:xfrm>
            <a:off x="4217300" y="1577537"/>
            <a:ext cx="557000" cy="7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2" name="Google Shape;1142;p59"/>
          <p:cNvCxnSpPr/>
          <p:nvPr/>
        </p:nvCxnSpPr>
        <p:spPr>
          <a:xfrm>
            <a:off x="7460949" y="2145625"/>
            <a:ext cx="0" cy="17361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43" name="Google Shape;1143;p59"/>
          <p:cNvSpPr/>
          <p:nvPr/>
        </p:nvSpPr>
        <p:spPr>
          <a:xfrm>
            <a:off x="75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59"/>
          <p:cNvSpPr/>
          <p:nvPr/>
        </p:nvSpPr>
        <p:spPr>
          <a:xfrm>
            <a:off x="1500" y="4623470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45" name="Google Shape;1145;p59"/>
          <p:cNvSpPr/>
          <p:nvPr/>
        </p:nvSpPr>
        <p:spPr>
          <a:xfrm rot="10800000">
            <a:off x="8800405" y="738913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6" name="Google Shape;1146;p59"/>
          <p:cNvGrpSpPr/>
          <p:nvPr/>
        </p:nvGrpSpPr>
        <p:grpSpPr>
          <a:xfrm>
            <a:off x="2134950" y="4468025"/>
            <a:ext cx="4874100" cy="37500"/>
            <a:chOff x="2134950" y="4239425"/>
            <a:chExt cx="4874100" cy="37500"/>
          </a:xfrm>
        </p:grpSpPr>
        <p:cxnSp>
          <p:nvCxnSpPr>
            <p:cNvPr id="1147" name="Google Shape;1147;p59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48" name="Google Shape;1148;p59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9" name="Google Shape;1149;p59"/>
          <p:cNvSpPr txBox="1"/>
          <p:nvPr/>
        </p:nvSpPr>
        <p:spPr>
          <a:xfrm>
            <a:off x="6025425" y="231722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0" name="Google Shape;1150;p59"/>
          <p:cNvSpPr/>
          <p:nvPr/>
        </p:nvSpPr>
        <p:spPr>
          <a:xfrm>
            <a:off x="428025" y="1174800"/>
            <a:ext cx="5509500" cy="300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59"/>
          <p:cNvSpPr txBox="1"/>
          <p:nvPr/>
        </p:nvSpPr>
        <p:spPr>
          <a:xfrm>
            <a:off x="185050" y="152538"/>
            <a:ext cx="76260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Licensing</a:t>
            </a:r>
            <a:endParaRPr sz="2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52" name="Google Shape;1152;p59"/>
          <p:cNvSpPr txBox="1"/>
          <p:nvPr/>
        </p:nvSpPr>
        <p:spPr>
          <a:xfrm>
            <a:off x="552525" y="16172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offers licensing options at monthly &amp; yearly subscriptions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24/7 support and major/minor upgrades included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3" name="Google Shape;1153;p59"/>
          <p:cNvSpPr txBox="1"/>
          <p:nvPr/>
        </p:nvSpPr>
        <p:spPr>
          <a:xfrm>
            <a:off x="7145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Subscription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4" name="Google Shape;1154;p59"/>
          <p:cNvSpPr txBox="1"/>
          <p:nvPr/>
        </p:nvSpPr>
        <p:spPr>
          <a:xfrm>
            <a:off x="552525" y="2988850"/>
            <a:ext cx="50973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One time purchase with upgrades and support free for one year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20122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After 1 year </a:t>
            </a: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AMC of 20% of license fee to be paid for continued support &amp; updates</a:t>
            </a:r>
            <a:endParaRPr i="1"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5" name="Google Shape;1155;p59"/>
          <p:cNvSpPr txBox="1"/>
          <p:nvPr/>
        </p:nvSpPr>
        <p:spPr>
          <a:xfrm>
            <a:off x="714550" y="26478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Perpetual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6" name="Google Shape;1156;p59"/>
          <p:cNvSpPr txBox="1"/>
          <p:nvPr/>
        </p:nvSpPr>
        <p:spPr>
          <a:xfrm>
            <a:off x="6110275" y="1553910"/>
            <a:ext cx="22206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Free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Standard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Enterprise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7" name="Google Shape;1157;p59"/>
          <p:cNvSpPr txBox="1"/>
          <p:nvPr/>
        </p:nvSpPr>
        <p:spPr>
          <a:xfrm>
            <a:off x="627230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Available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Editions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158" name="Google Shape;1158;p59"/>
          <p:cNvCxnSpPr/>
          <p:nvPr/>
        </p:nvCxnSpPr>
        <p:spPr>
          <a:xfrm>
            <a:off x="770950" y="2416400"/>
            <a:ext cx="3659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59" name="Google Shape;1159;p59"/>
          <p:cNvSpPr txBox="1"/>
          <p:nvPr/>
        </p:nvSpPr>
        <p:spPr>
          <a:xfrm>
            <a:off x="6110275" y="2785072"/>
            <a:ext cx="2860800" cy="14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900"/>
              <a:buFont typeface="Lato"/>
              <a:buChar char="●"/>
            </a:pPr>
            <a:r>
              <a:rPr lang="en" sz="9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Essentials includes the same functionality as that of respective paid editions and is available only for businesses (SMBs &amp; Midrange) with up to 10 CPU-Sockets or 100 VMs.</a:t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0" name="Google Shape;1160;p59"/>
          <p:cNvSpPr txBox="1"/>
          <p:nvPr/>
        </p:nvSpPr>
        <p:spPr>
          <a:xfrm>
            <a:off x="6272300" y="25716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Essentials </a:t>
            </a:r>
            <a:r>
              <a:rPr b="1"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Package</a:t>
            </a:r>
            <a:endParaRPr b="1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60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1166" name="Google Shape;1166;p60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1167" name="Google Shape;1167;p6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68" name="Google Shape;1168;p60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69" name="Google Shape;1169;p60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0" name="Google Shape;1170;p60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solidFill>
                <a:schemeClr val="dk1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171" name="Google Shape;1171;p60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172" name="Google Shape;1172;p60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73" name="Google Shape;1173;p60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1174" name="Google Shape;1174;p60"/>
            <p:cNvSpPr txBox="1"/>
            <p:nvPr/>
          </p:nvSpPr>
          <p:spPr>
            <a:xfrm>
              <a:off x="480575" y="2357351"/>
              <a:ext cx="22404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Backup &amp; Replication for </a:t>
              </a:r>
              <a:r>
                <a:rPr b="1" lang="en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VMware 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1175" name="Google Shape;1175;p60"/>
          <p:cNvPicPr preferRelativeResize="0"/>
          <p:nvPr/>
        </p:nvPicPr>
        <p:blipFill rotWithShape="1">
          <a:blip r:embed="rId4">
            <a:alphaModFix/>
          </a:blip>
          <a:srcRect b="0" l="748" r="738" t="0"/>
          <a:stretch/>
        </p:blipFill>
        <p:spPr>
          <a:xfrm>
            <a:off x="3095200" y="784315"/>
            <a:ext cx="5765699" cy="359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6" name="Google Shape;1176;p60"/>
          <p:cNvGrpSpPr/>
          <p:nvPr/>
        </p:nvGrpSpPr>
        <p:grpSpPr>
          <a:xfrm>
            <a:off x="5363450" y="861532"/>
            <a:ext cx="766800" cy="528093"/>
            <a:chOff x="5367875" y="861532"/>
            <a:chExt cx="766800" cy="528093"/>
          </a:xfrm>
        </p:grpSpPr>
        <p:sp>
          <p:nvSpPr>
            <p:cNvPr id="1177" name="Google Shape;1177;p60"/>
            <p:cNvSpPr txBox="1"/>
            <p:nvPr/>
          </p:nvSpPr>
          <p:spPr>
            <a:xfrm>
              <a:off x="5395925" y="861532"/>
              <a:ext cx="7107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7363A"/>
                  </a:solidFill>
                </a:rPr>
                <a:t>Standard</a:t>
              </a:r>
              <a:endParaRPr b="1" sz="800">
                <a:solidFill>
                  <a:srgbClr val="D7363A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7363A"/>
                  </a:solidFill>
                </a:rPr>
                <a:t>Essentials</a:t>
              </a:r>
              <a:endParaRPr sz="1300"/>
            </a:p>
          </p:txBody>
        </p:sp>
        <p:sp>
          <p:nvSpPr>
            <p:cNvPr id="1178" name="Google Shape;1178;p60"/>
            <p:cNvSpPr txBox="1"/>
            <p:nvPr/>
          </p:nvSpPr>
          <p:spPr>
            <a:xfrm>
              <a:off x="5367875" y="1146325"/>
              <a:ext cx="7668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Upto 10 sockets or</a:t>
              </a:r>
              <a:endParaRPr b="1" i="1" sz="500"/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100 VMsv</a:t>
              </a:r>
              <a:endParaRPr b="1" sz="500">
                <a:solidFill>
                  <a:srgbClr val="D7363A"/>
                </a:solidFill>
              </a:endParaRPr>
            </a:p>
          </p:txBody>
        </p:sp>
      </p:grpSp>
      <p:grpSp>
        <p:nvGrpSpPr>
          <p:cNvPr id="1179" name="Google Shape;1179;p60"/>
          <p:cNvGrpSpPr/>
          <p:nvPr/>
        </p:nvGrpSpPr>
        <p:grpSpPr>
          <a:xfrm>
            <a:off x="7134716" y="861532"/>
            <a:ext cx="766800" cy="528093"/>
            <a:chOff x="5367875" y="861532"/>
            <a:chExt cx="766800" cy="528093"/>
          </a:xfrm>
        </p:grpSpPr>
        <p:sp>
          <p:nvSpPr>
            <p:cNvPr id="1180" name="Google Shape;1180;p60"/>
            <p:cNvSpPr txBox="1"/>
            <p:nvPr/>
          </p:nvSpPr>
          <p:spPr>
            <a:xfrm>
              <a:off x="5395925" y="861532"/>
              <a:ext cx="710700" cy="2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D7363A"/>
                  </a:solidFill>
                </a:rPr>
                <a:t>EnterpriseEssentials</a:t>
              </a:r>
              <a:endParaRPr sz="1300"/>
            </a:p>
          </p:txBody>
        </p:sp>
        <p:sp>
          <p:nvSpPr>
            <p:cNvPr id="1181" name="Google Shape;1181;p60"/>
            <p:cNvSpPr txBox="1"/>
            <p:nvPr/>
          </p:nvSpPr>
          <p:spPr>
            <a:xfrm>
              <a:off x="5367875" y="1146325"/>
              <a:ext cx="766800" cy="24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Upto 10 sockets or 100 VMs</a:t>
              </a:r>
              <a:endParaRPr b="1" sz="500">
                <a:solidFill>
                  <a:srgbClr val="D7363A"/>
                </a:solidFill>
              </a:endParaRPr>
            </a:p>
          </p:txBody>
        </p:sp>
      </p:grpSp>
      <p:sp>
        <p:nvSpPr>
          <p:cNvPr id="1182" name="Google Shape;1182;p60"/>
          <p:cNvSpPr txBox="1"/>
          <p:nvPr/>
        </p:nvSpPr>
        <p:spPr>
          <a:xfrm>
            <a:off x="6277133" y="977378"/>
            <a:ext cx="7107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Standard</a:t>
            </a:r>
            <a:endParaRPr b="1" sz="800">
              <a:solidFill>
                <a:srgbClr val="D7363A"/>
              </a:solidFill>
            </a:endParaRPr>
          </a:p>
        </p:txBody>
      </p:sp>
      <p:sp>
        <p:nvSpPr>
          <p:cNvPr id="1183" name="Google Shape;1183;p60"/>
          <p:cNvSpPr txBox="1"/>
          <p:nvPr/>
        </p:nvSpPr>
        <p:spPr>
          <a:xfrm>
            <a:off x="8042534" y="977378"/>
            <a:ext cx="756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Enterprise</a:t>
            </a:r>
            <a:endParaRPr b="1" sz="900">
              <a:solidFill>
                <a:srgbClr val="D7363A"/>
              </a:solidFill>
            </a:endParaRPr>
          </a:p>
        </p:txBody>
      </p:sp>
      <p:sp>
        <p:nvSpPr>
          <p:cNvPr id="1184" name="Google Shape;1184;p60"/>
          <p:cNvSpPr txBox="1"/>
          <p:nvPr/>
        </p:nvSpPr>
        <p:spPr>
          <a:xfrm>
            <a:off x="3211675" y="1450547"/>
            <a:ext cx="56493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Subscription License: </a:t>
            </a:r>
            <a:r>
              <a:rPr i="1" lang="en" sz="750"/>
              <a:t>Includes product updates, upgrades and standard technical support during the subscription period</a:t>
            </a:r>
            <a:endParaRPr b="1" sz="750">
              <a:solidFill>
                <a:srgbClr val="D7363A"/>
              </a:solidFill>
            </a:endParaRPr>
          </a:p>
        </p:txBody>
      </p:sp>
      <p:sp>
        <p:nvSpPr>
          <p:cNvPr id="1185" name="Google Shape;1185;p60"/>
          <p:cNvSpPr txBox="1"/>
          <p:nvPr/>
        </p:nvSpPr>
        <p:spPr>
          <a:xfrm>
            <a:off x="3211675" y="1906282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CPU Socket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186" name="Google Shape;1186;p60"/>
          <p:cNvGrpSpPr/>
          <p:nvPr/>
        </p:nvGrpSpPr>
        <p:grpSpPr>
          <a:xfrm>
            <a:off x="5314700" y="1870788"/>
            <a:ext cx="864300" cy="367389"/>
            <a:chOff x="5314700" y="1870788"/>
            <a:chExt cx="864300" cy="367389"/>
          </a:xfrm>
        </p:grpSpPr>
        <p:sp>
          <p:nvSpPr>
            <p:cNvPr id="1187" name="Google Shape;1187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$108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188" name="Google Shape;1188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grpSp>
        <p:nvGrpSpPr>
          <p:cNvPr id="1189" name="Google Shape;1189;p60"/>
          <p:cNvGrpSpPr/>
          <p:nvPr/>
        </p:nvGrpSpPr>
        <p:grpSpPr>
          <a:xfrm>
            <a:off x="6200333" y="1870788"/>
            <a:ext cx="864300" cy="367389"/>
            <a:chOff x="6200333" y="1870788"/>
            <a:chExt cx="864300" cy="367389"/>
          </a:xfrm>
        </p:grpSpPr>
        <p:sp>
          <p:nvSpPr>
            <p:cNvPr id="1190" name="Google Shape;1190;p60"/>
            <p:cNvSpPr txBox="1"/>
            <p:nvPr/>
          </p:nvSpPr>
          <p:spPr>
            <a:xfrm>
              <a:off x="6339683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$216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191" name="Google Shape;1191;p60"/>
            <p:cNvSpPr txBox="1"/>
            <p:nvPr/>
          </p:nvSpPr>
          <p:spPr>
            <a:xfrm>
              <a:off x="6200333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grpSp>
        <p:nvGrpSpPr>
          <p:cNvPr id="1192" name="Google Shape;1192;p60"/>
          <p:cNvGrpSpPr/>
          <p:nvPr/>
        </p:nvGrpSpPr>
        <p:grpSpPr>
          <a:xfrm>
            <a:off x="7085966" y="1870788"/>
            <a:ext cx="864300" cy="367389"/>
            <a:chOff x="7085966" y="1870788"/>
            <a:chExt cx="864300" cy="367389"/>
          </a:xfrm>
        </p:grpSpPr>
        <p:sp>
          <p:nvSpPr>
            <p:cNvPr id="1193" name="Google Shape;1193;p60"/>
            <p:cNvSpPr txBox="1"/>
            <p:nvPr/>
          </p:nvSpPr>
          <p:spPr>
            <a:xfrm>
              <a:off x="7225316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$180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194" name="Google Shape;1194;p60"/>
            <p:cNvSpPr txBox="1"/>
            <p:nvPr/>
          </p:nvSpPr>
          <p:spPr>
            <a:xfrm>
              <a:off x="7085966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grpSp>
        <p:nvGrpSpPr>
          <p:cNvPr id="1195" name="Google Shape;1195;p60"/>
          <p:cNvGrpSpPr/>
          <p:nvPr/>
        </p:nvGrpSpPr>
        <p:grpSpPr>
          <a:xfrm>
            <a:off x="7988834" y="1870788"/>
            <a:ext cx="864300" cy="367389"/>
            <a:chOff x="7983106" y="1870788"/>
            <a:chExt cx="864300" cy="367389"/>
          </a:xfrm>
        </p:grpSpPr>
        <p:sp>
          <p:nvSpPr>
            <p:cNvPr id="1196" name="Google Shape;1196;p60"/>
            <p:cNvSpPr txBox="1"/>
            <p:nvPr/>
          </p:nvSpPr>
          <p:spPr>
            <a:xfrm>
              <a:off x="8122456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$360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197" name="Google Shape;1197;p60"/>
            <p:cNvSpPr txBox="1"/>
            <p:nvPr/>
          </p:nvSpPr>
          <p:spPr>
            <a:xfrm>
              <a:off x="7983106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cpu-socket/annum</a:t>
              </a:r>
              <a:endParaRPr b="1" i="1" sz="500"/>
            </a:p>
          </p:txBody>
        </p:sp>
      </p:grpSp>
      <p:sp>
        <p:nvSpPr>
          <p:cNvPr id="1198" name="Google Shape;1198;p60"/>
          <p:cNvSpPr txBox="1"/>
          <p:nvPr/>
        </p:nvSpPr>
        <p:spPr>
          <a:xfrm>
            <a:off x="3211675" y="2439682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VM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199" name="Google Shape;1199;p60"/>
          <p:cNvGrpSpPr/>
          <p:nvPr/>
        </p:nvGrpSpPr>
        <p:grpSpPr>
          <a:xfrm>
            <a:off x="5314700" y="2404188"/>
            <a:ext cx="864300" cy="367389"/>
            <a:chOff x="5314700" y="2404188"/>
            <a:chExt cx="864300" cy="367389"/>
          </a:xfrm>
        </p:grpSpPr>
        <p:sp>
          <p:nvSpPr>
            <p:cNvPr id="1200" name="Google Shape;1200;p60"/>
            <p:cNvSpPr txBox="1"/>
            <p:nvPr/>
          </p:nvSpPr>
          <p:spPr>
            <a:xfrm>
              <a:off x="5454050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$18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01" name="Google Shape;1201;p60"/>
            <p:cNvSpPr txBox="1"/>
            <p:nvPr/>
          </p:nvSpPr>
          <p:spPr>
            <a:xfrm>
              <a:off x="5314700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grpSp>
        <p:nvGrpSpPr>
          <p:cNvPr id="1202" name="Google Shape;1202;p60"/>
          <p:cNvGrpSpPr/>
          <p:nvPr/>
        </p:nvGrpSpPr>
        <p:grpSpPr>
          <a:xfrm>
            <a:off x="6200333" y="2404188"/>
            <a:ext cx="864300" cy="367389"/>
            <a:chOff x="6200333" y="2404188"/>
            <a:chExt cx="864300" cy="367389"/>
          </a:xfrm>
        </p:grpSpPr>
        <p:sp>
          <p:nvSpPr>
            <p:cNvPr id="1203" name="Google Shape;1203;p60"/>
            <p:cNvSpPr txBox="1"/>
            <p:nvPr/>
          </p:nvSpPr>
          <p:spPr>
            <a:xfrm>
              <a:off x="6339683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$36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04" name="Google Shape;1204;p60"/>
            <p:cNvSpPr txBox="1"/>
            <p:nvPr/>
          </p:nvSpPr>
          <p:spPr>
            <a:xfrm>
              <a:off x="6200333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grpSp>
        <p:nvGrpSpPr>
          <p:cNvPr id="1205" name="Google Shape;1205;p60"/>
          <p:cNvGrpSpPr/>
          <p:nvPr/>
        </p:nvGrpSpPr>
        <p:grpSpPr>
          <a:xfrm>
            <a:off x="7085966" y="2404188"/>
            <a:ext cx="864300" cy="367389"/>
            <a:chOff x="7085966" y="2404188"/>
            <a:chExt cx="864300" cy="367389"/>
          </a:xfrm>
        </p:grpSpPr>
        <p:sp>
          <p:nvSpPr>
            <p:cNvPr id="1206" name="Google Shape;1206;p60"/>
            <p:cNvSpPr txBox="1"/>
            <p:nvPr/>
          </p:nvSpPr>
          <p:spPr>
            <a:xfrm>
              <a:off x="7225316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$30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07" name="Google Shape;1207;p60"/>
            <p:cNvSpPr txBox="1"/>
            <p:nvPr/>
          </p:nvSpPr>
          <p:spPr>
            <a:xfrm>
              <a:off x="7085966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grpSp>
        <p:nvGrpSpPr>
          <p:cNvPr id="1208" name="Google Shape;1208;p60"/>
          <p:cNvGrpSpPr/>
          <p:nvPr/>
        </p:nvGrpSpPr>
        <p:grpSpPr>
          <a:xfrm>
            <a:off x="7988834" y="2404188"/>
            <a:ext cx="864300" cy="367389"/>
            <a:chOff x="7983106" y="2404188"/>
            <a:chExt cx="864300" cy="367389"/>
          </a:xfrm>
        </p:grpSpPr>
        <p:sp>
          <p:nvSpPr>
            <p:cNvPr id="1209" name="Google Shape;1209;p60"/>
            <p:cNvSpPr txBox="1"/>
            <p:nvPr/>
          </p:nvSpPr>
          <p:spPr>
            <a:xfrm>
              <a:off x="8122456" y="24041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$60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10" name="Google Shape;1210;p60"/>
            <p:cNvSpPr txBox="1"/>
            <p:nvPr/>
          </p:nvSpPr>
          <p:spPr>
            <a:xfrm>
              <a:off x="7983106" y="26485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vm/annum</a:t>
              </a:r>
              <a:endParaRPr b="1" i="1" sz="500"/>
            </a:p>
          </p:txBody>
        </p:sp>
      </p:grpSp>
      <p:sp>
        <p:nvSpPr>
          <p:cNvPr id="1211" name="Google Shape;1211;p60"/>
          <p:cNvSpPr txBox="1"/>
          <p:nvPr/>
        </p:nvSpPr>
        <p:spPr>
          <a:xfrm>
            <a:off x="3211675" y="3319562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CPU Socket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212" name="Google Shape;1212;p60"/>
          <p:cNvGrpSpPr/>
          <p:nvPr/>
        </p:nvGrpSpPr>
        <p:grpSpPr>
          <a:xfrm>
            <a:off x="5314700" y="3284068"/>
            <a:ext cx="864300" cy="367389"/>
            <a:chOff x="5314700" y="1870788"/>
            <a:chExt cx="864300" cy="367389"/>
          </a:xfrm>
        </p:grpSpPr>
        <p:sp>
          <p:nvSpPr>
            <p:cNvPr id="1213" name="Google Shape;1213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$270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14" name="Google Shape;1214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grpSp>
        <p:nvGrpSpPr>
          <p:cNvPr id="1215" name="Google Shape;1215;p60"/>
          <p:cNvGrpSpPr/>
          <p:nvPr/>
        </p:nvGrpSpPr>
        <p:grpSpPr>
          <a:xfrm>
            <a:off x="6200333" y="3284068"/>
            <a:ext cx="864300" cy="367389"/>
            <a:chOff x="5314700" y="1870788"/>
            <a:chExt cx="864300" cy="367389"/>
          </a:xfrm>
        </p:grpSpPr>
        <p:sp>
          <p:nvSpPr>
            <p:cNvPr id="1216" name="Google Shape;1216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$540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17" name="Google Shape;1217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grpSp>
        <p:nvGrpSpPr>
          <p:cNvPr id="1218" name="Google Shape;1218;p60"/>
          <p:cNvGrpSpPr/>
          <p:nvPr/>
        </p:nvGrpSpPr>
        <p:grpSpPr>
          <a:xfrm>
            <a:off x="7085966" y="3284068"/>
            <a:ext cx="864300" cy="367389"/>
            <a:chOff x="5314700" y="1870788"/>
            <a:chExt cx="864300" cy="367389"/>
          </a:xfrm>
        </p:grpSpPr>
        <p:sp>
          <p:nvSpPr>
            <p:cNvPr id="1219" name="Google Shape;1219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$450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20" name="Google Shape;1220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grpSp>
        <p:nvGrpSpPr>
          <p:cNvPr id="1221" name="Google Shape;1221;p60"/>
          <p:cNvGrpSpPr/>
          <p:nvPr/>
        </p:nvGrpSpPr>
        <p:grpSpPr>
          <a:xfrm>
            <a:off x="7988834" y="3284068"/>
            <a:ext cx="864300" cy="367389"/>
            <a:chOff x="5314700" y="1870788"/>
            <a:chExt cx="864300" cy="367389"/>
          </a:xfrm>
        </p:grpSpPr>
        <p:sp>
          <p:nvSpPr>
            <p:cNvPr id="1222" name="Google Shape;1222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$900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23" name="Google Shape;1223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cpu-socket</a:t>
              </a:r>
              <a:endParaRPr b="1" i="1" sz="500"/>
            </a:p>
          </p:txBody>
        </p:sp>
      </p:grpSp>
      <p:sp>
        <p:nvSpPr>
          <p:cNvPr id="1224" name="Google Shape;1224;p60"/>
          <p:cNvSpPr txBox="1"/>
          <p:nvPr/>
        </p:nvSpPr>
        <p:spPr>
          <a:xfrm>
            <a:off x="3211675" y="3901378"/>
            <a:ext cx="15579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VM level pricing</a:t>
            </a:r>
            <a:endParaRPr b="1" sz="750">
              <a:solidFill>
                <a:schemeClr val="lt1"/>
              </a:solidFill>
            </a:endParaRPr>
          </a:p>
        </p:txBody>
      </p:sp>
      <p:grpSp>
        <p:nvGrpSpPr>
          <p:cNvPr id="1225" name="Google Shape;1225;p60"/>
          <p:cNvGrpSpPr/>
          <p:nvPr/>
        </p:nvGrpSpPr>
        <p:grpSpPr>
          <a:xfrm>
            <a:off x="5314700" y="3865883"/>
            <a:ext cx="864300" cy="367389"/>
            <a:chOff x="5314700" y="1870788"/>
            <a:chExt cx="864300" cy="367389"/>
          </a:xfrm>
        </p:grpSpPr>
        <p:sp>
          <p:nvSpPr>
            <p:cNvPr id="1226" name="Google Shape;1226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$45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27" name="Google Shape;1227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grpSp>
        <p:nvGrpSpPr>
          <p:cNvPr id="1228" name="Google Shape;1228;p60"/>
          <p:cNvGrpSpPr/>
          <p:nvPr/>
        </p:nvGrpSpPr>
        <p:grpSpPr>
          <a:xfrm>
            <a:off x="6200333" y="3865883"/>
            <a:ext cx="864300" cy="367389"/>
            <a:chOff x="5314700" y="1870788"/>
            <a:chExt cx="864300" cy="367389"/>
          </a:xfrm>
        </p:grpSpPr>
        <p:sp>
          <p:nvSpPr>
            <p:cNvPr id="1229" name="Google Shape;1229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$90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30" name="Google Shape;1230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grpSp>
        <p:nvGrpSpPr>
          <p:cNvPr id="1231" name="Google Shape;1231;p60"/>
          <p:cNvGrpSpPr/>
          <p:nvPr/>
        </p:nvGrpSpPr>
        <p:grpSpPr>
          <a:xfrm>
            <a:off x="7085966" y="3865883"/>
            <a:ext cx="864300" cy="367389"/>
            <a:chOff x="5314700" y="1870788"/>
            <a:chExt cx="864300" cy="367389"/>
          </a:xfrm>
        </p:grpSpPr>
        <p:sp>
          <p:nvSpPr>
            <p:cNvPr id="1232" name="Google Shape;1232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$75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33" name="Google Shape;1233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grpSp>
        <p:nvGrpSpPr>
          <p:cNvPr id="1234" name="Google Shape;1234;p60"/>
          <p:cNvGrpSpPr/>
          <p:nvPr/>
        </p:nvGrpSpPr>
        <p:grpSpPr>
          <a:xfrm>
            <a:off x="7988834" y="3865883"/>
            <a:ext cx="864300" cy="367389"/>
            <a:chOff x="5314700" y="1870788"/>
            <a:chExt cx="864300" cy="367389"/>
          </a:xfrm>
        </p:grpSpPr>
        <p:sp>
          <p:nvSpPr>
            <p:cNvPr id="1235" name="Google Shape;1235;p60"/>
            <p:cNvSpPr txBox="1"/>
            <p:nvPr/>
          </p:nvSpPr>
          <p:spPr>
            <a:xfrm>
              <a:off x="5454050" y="1870788"/>
              <a:ext cx="5856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$150</a:t>
              </a:r>
              <a:endParaRPr b="1" sz="1150">
                <a:solidFill>
                  <a:schemeClr val="lt1"/>
                </a:solidFill>
              </a:endParaRPr>
            </a:p>
          </p:txBody>
        </p:sp>
        <p:sp>
          <p:nvSpPr>
            <p:cNvPr id="1236" name="Google Shape;1236;p60"/>
            <p:cNvSpPr txBox="1"/>
            <p:nvPr/>
          </p:nvSpPr>
          <p:spPr>
            <a:xfrm>
              <a:off x="5314700" y="2115177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vm</a:t>
              </a:r>
              <a:endParaRPr b="1" i="1" sz="500"/>
            </a:p>
          </p:txBody>
        </p:sp>
      </p:grpSp>
      <p:sp>
        <p:nvSpPr>
          <p:cNvPr id="1237" name="Google Shape;1237;p60"/>
          <p:cNvSpPr txBox="1"/>
          <p:nvPr/>
        </p:nvSpPr>
        <p:spPr>
          <a:xfrm>
            <a:off x="3211675" y="2886891"/>
            <a:ext cx="5649300" cy="2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Perpetual License: </a:t>
            </a:r>
            <a:r>
              <a:rPr i="1" lang="en" sz="750"/>
              <a:t>Free maintenance &amp; support for 1st year</a:t>
            </a:r>
            <a:endParaRPr b="1" sz="750">
              <a:solidFill>
                <a:srgbClr val="D7363A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12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3" name="Google Shape;1243;p61"/>
          <p:cNvGrpSpPr/>
          <p:nvPr/>
        </p:nvGrpSpPr>
        <p:grpSpPr>
          <a:xfrm>
            <a:off x="2702853" y="1644931"/>
            <a:ext cx="3738300" cy="1853289"/>
            <a:chOff x="2593503" y="2390086"/>
            <a:chExt cx="3738300" cy="1853289"/>
          </a:xfrm>
        </p:grpSpPr>
        <p:sp>
          <p:nvSpPr>
            <p:cNvPr id="1244" name="Google Shape;1244;p61"/>
            <p:cNvSpPr txBox="1"/>
            <p:nvPr/>
          </p:nvSpPr>
          <p:spPr>
            <a:xfrm>
              <a:off x="2903102" y="3677875"/>
              <a:ext cx="31191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Email</a:t>
              </a:r>
              <a:endParaRPr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vembu-sales@vembu.com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uFill>
                    <a:noFill/>
                  </a:uFill>
                  <a:latin typeface="Lato Light"/>
                  <a:ea typeface="Lato Light"/>
                  <a:cs typeface="Lato Light"/>
                  <a:sym typeface="Lato Light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vembu-support@vembu.com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45" name="Google Shape;1245;p61"/>
            <p:cNvSpPr txBox="1"/>
            <p:nvPr/>
          </p:nvSpPr>
          <p:spPr>
            <a:xfrm>
              <a:off x="2593503" y="2390086"/>
              <a:ext cx="37383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Thank You</a:t>
              </a:r>
              <a:endParaRPr sz="36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246" name="Google Shape;1246;p61"/>
            <p:cNvCxnSpPr/>
            <p:nvPr/>
          </p:nvCxnSpPr>
          <p:spPr>
            <a:xfrm>
              <a:off x="2608503" y="2964475"/>
              <a:ext cx="3708300" cy="0"/>
            </a:xfrm>
            <a:prstGeom prst="straightConnector1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247" name="Google Shape;1247;p61"/>
            <p:cNvGrpSpPr/>
            <p:nvPr/>
          </p:nvGrpSpPr>
          <p:grpSpPr>
            <a:xfrm>
              <a:off x="2849007" y="3143905"/>
              <a:ext cx="3227290" cy="393600"/>
              <a:chOff x="2876984" y="3220105"/>
              <a:chExt cx="3227290" cy="393600"/>
            </a:xfrm>
          </p:grpSpPr>
          <p:sp>
            <p:nvSpPr>
              <p:cNvPr id="1248" name="Google Shape;1248;p61"/>
              <p:cNvSpPr txBox="1"/>
              <p:nvPr/>
            </p:nvSpPr>
            <p:spPr>
              <a:xfrm>
                <a:off x="2876984" y="3220105"/>
                <a:ext cx="1441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USA &amp; CANADA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+1-512-256-8699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1249" name="Google Shape;1249;p61"/>
              <p:cNvSpPr txBox="1"/>
              <p:nvPr/>
            </p:nvSpPr>
            <p:spPr>
              <a:xfrm>
                <a:off x="4622874" y="3220105"/>
                <a:ext cx="14814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UNITED KINGDOM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+44-203-793-8668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1250" name="Google Shape;1250;p61"/>
              <p:cNvCxnSpPr/>
              <p:nvPr/>
            </p:nvCxnSpPr>
            <p:spPr>
              <a:xfrm>
                <a:off x="4423925" y="3224305"/>
                <a:ext cx="0" cy="385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8"/>
          <p:cNvSpPr txBox="1"/>
          <p:nvPr/>
        </p:nvSpPr>
        <p:spPr>
          <a:xfrm>
            <a:off x="2238453" y="2142276"/>
            <a:ext cx="46671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Product Overview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9"/>
          <p:cNvSpPr/>
          <p:nvPr/>
        </p:nvSpPr>
        <p:spPr>
          <a:xfrm>
            <a:off x="1600" y="2586625"/>
            <a:ext cx="9144000" cy="25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9"/>
          <p:cNvSpPr/>
          <p:nvPr/>
        </p:nvSpPr>
        <p:spPr>
          <a:xfrm>
            <a:off x="133350" y="2586625"/>
            <a:ext cx="8885100" cy="24288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 txBox="1"/>
          <p:nvPr/>
        </p:nvSpPr>
        <p:spPr>
          <a:xfrm>
            <a:off x="2690925" y="565200"/>
            <a:ext cx="37623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Vembu 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BDR Suite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75" y="1255613"/>
            <a:ext cx="91440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Vembu BDR Suite is a portfolio of products designed to backup multiple environments from</a:t>
            </a:r>
            <a:endParaRPr i="1"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virtual to physical to cloud while addressing diverse and advanced use cases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2" name="Google Shape;142;p29"/>
          <p:cNvCxnSpPr/>
          <p:nvPr/>
        </p:nvCxnSpPr>
        <p:spPr>
          <a:xfrm>
            <a:off x="2457525" y="1195975"/>
            <a:ext cx="4229100" cy="0"/>
          </a:xfrm>
          <a:prstGeom prst="straightConnector1">
            <a:avLst/>
          </a:prstGeom>
          <a:noFill/>
          <a:ln cap="flat" cmpd="sng" w="9525">
            <a:solidFill>
              <a:srgbClr val="FF6A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9"/>
          <p:cNvSpPr txBox="1"/>
          <p:nvPr/>
        </p:nvSpPr>
        <p:spPr>
          <a:xfrm>
            <a:off x="40636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VMware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p29"/>
          <p:cNvSpPr txBox="1"/>
          <p:nvPr/>
        </p:nvSpPr>
        <p:spPr>
          <a:xfrm>
            <a:off x="2150993" y="3059300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&amp; Replication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Hyper-V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" name="Google Shape;145;p29"/>
          <p:cNvSpPr txBox="1"/>
          <p:nvPr/>
        </p:nvSpPr>
        <p:spPr>
          <a:xfrm>
            <a:off x="3872393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Windows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6" name="Google Shape;146;p29"/>
          <p:cNvSpPr txBox="1"/>
          <p:nvPr/>
        </p:nvSpPr>
        <p:spPr>
          <a:xfrm>
            <a:off x="5539355" y="3059300"/>
            <a:ext cx="1543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AWS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29"/>
          <p:cNvSpPr txBox="1"/>
          <p:nvPr/>
        </p:nvSpPr>
        <p:spPr>
          <a:xfrm>
            <a:off x="7138817" y="3059300"/>
            <a:ext cx="1645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365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8" name="Google Shape;148;p29"/>
          <p:cNvGrpSpPr/>
          <p:nvPr/>
        </p:nvGrpSpPr>
        <p:grpSpPr>
          <a:xfrm>
            <a:off x="817603" y="2201120"/>
            <a:ext cx="802876" cy="799249"/>
            <a:chOff x="827970" y="2201120"/>
            <a:chExt cx="802876" cy="799249"/>
          </a:xfrm>
        </p:grpSpPr>
        <p:pic>
          <p:nvPicPr>
            <p:cNvPr id="149" name="Google Shape;149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827970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9"/>
            <p:cNvPicPr preferRelativeResize="0"/>
            <p:nvPr/>
          </p:nvPicPr>
          <p:blipFill rotWithShape="1">
            <a:blip r:embed="rId5">
              <a:alphaModFix/>
            </a:blip>
            <a:srcRect b="228" l="0" r="0" t="228"/>
            <a:stretch/>
          </p:blipFill>
          <p:spPr>
            <a:xfrm>
              <a:off x="903158" y="2275994"/>
              <a:ext cx="652500" cy="64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29"/>
          <p:cNvGrpSpPr/>
          <p:nvPr/>
        </p:nvGrpSpPr>
        <p:grpSpPr>
          <a:xfrm>
            <a:off x="4168381" y="2201120"/>
            <a:ext cx="802875" cy="799249"/>
            <a:chOff x="4170565" y="2201120"/>
            <a:chExt cx="802875" cy="799249"/>
          </a:xfrm>
        </p:grpSpPr>
        <p:pic>
          <p:nvPicPr>
            <p:cNvPr id="152" name="Google Shape;152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4170565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9"/>
            <p:cNvPicPr preferRelativeResize="0"/>
            <p:nvPr/>
          </p:nvPicPr>
          <p:blipFill rotWithShape="1">
            <a:blip r:embed="rId6">
              <a:alphaModFix/>
            </a:blip>
            <a:srcRect b="228" l="0" r="0" t="228"/>
            <a:stretch/>
          </p:blipFill>
          <p:spPr>
            <a:xfrm>
              <a:off x="4312768" y="2312627"/>
              <a:ext cx="542950" cy="540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29"/>
          <p:cNvGrpSpPr/>
          <p:nvPr/>
        </p:nvGrpSpPr>
        <p:grpSpPr>
          <a:xfrm>
            <a:off x="2498095" y="2201120"/>
            <a:ext cx="802875" cy="799249"/>
            <a:chOff x="2499267" y="2201120"/>
            <a:chExt cx="802875" cy="799249"/>
          </a:xfrm>
        </p:grpSpPr>
        <p:pic>
          <p:nvPicPr>
            <p:cNvPr id="155" name="Google Shape;155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2499267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9"/>
            <p:cNvPicPr preferRelativeResize="0"/>
            <p:nvPr/>
          </p:nvPicPr>
          <p:blipFill rotWithShape="1">
            <a:blip r:embed="rId7">
              <a:alphaModFix/>
            </a:blip>
            <a:srcRect b="228" l="0" r="0" t="228"/>
            <a:stretch/>
          </p:blipFill>
          <p:spPr>
            <a:xfrm>
              <a:off x="2612717" y="2314069"/>
              <a:ext cx="575976" cy="5733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29"/>
          <p:cNvGrpSpPr/>
          <p:nvPr/>
        </p:nvGrpSpPr>
        <p:grpSpPr>
          <a:xfrm>
            <a:off x="5848872" y="2201120"/>
            <a:ext cx="802876" cy="799249"/>
            <a:chOff x="5841862" y="2201120"/>
            <a:chExt cx="802876" cy="799249"/>
          </a:xfrm>
        </p:grpSpPr>
        <p:pic>
          <p:nvPicPr>
            <p:cNvPr id="158" name="Google Shape;158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841862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9"/>
            <p:cNvPicPr preferRelativeResize="0"/>
            <p:nvPr/>
          </p:nvPicPr>
          <p:blipFill rotWithShape="1">
            <a:blip r:embed="rId8">
              <a:alphaModFix/>
            </a:blip>
            <a:srcRect b="228" l="0" r="0" t="228"/>
            <a:stretch/>
          </p:blipFill>
          <p:spPr>
            <a:xfrm>
              <a:off x="5933026" y="229239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9"/>
          <p:cNvGrpSpPr/>
          <p:nvPr/>
        </p:nvGrpSpPr>
        <p:grpSpPr>
          <a:xfrm>
            <a:off x="7519158" y="2201120"/>
            <a:ext cx="802876" cy="799249"/>
            <a:chOff x="7513159" y="2201120"/>
            <a:chExt cx="802876" cy="799249"/>
          </a:xfrm>
        </p:grpSpPr>
        <p:pic>
          <p:nvPicPr>
            <p:cNvPr id="161" name="Google Shape;161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7513159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9"/>
            <p:cNvPicPr preferRelativeResize="0"/>
            <p:nvPr/>
          </p:nvPicPr>
          <p:blipFill rotWithShape="1">
            <a:blip r:embed="rId9">
              <a:alphaModFix/>
            </a:blip>
            <a:srcRect b="228" l="0" r="0" t="228"/>
            <a:stretch/>
          </p:blipFill>
          <p:spPr>
            <a:xfrm>
              <a:off x="7594118" y="227198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9"/>
          <p:cNvGrpSpPr/>
          <p:nvPr/>
        </p:nvGrpSpPr>
        <p:grpSpPr>
          <a:xfrm>
            <a:off x="1656666" y="3638714"/>
            <a:ext cx="802876" cy="799250"/>
            <a:chOff x="1742370" y="3648920"/>
            <a:chExt cx="802876" cy="799250"/>
          </a:xfrm>
        </p:grpSpPr>
        <p:pic>
          <p:nvPicPr>
            <p:cNvPr id="164" name="Google Shape;164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1742370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9"/>
            <p:cNvPicPr preferRelativeResize="0"/>
            <p:nvPr/>
          </p:nvPicPr>
          <p:blipFill rotWithShape="1">
            <a:blip r:embed="rId10">
              <a:alphaModFix/>
            </a:blip>
            <a:srcRect b="228" l="0" r="0" t="228"/>
            <a:stretch/>
          </p:blipFill>
          <p:spPr>
            <a:xfrm>
              <a:off x="1798121" y="3704544"/>
              <a:ext cx="685774" cy="68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9"/>
          <p:cNvGrpSpPr/>
          <p:nvPr/>
        </p:nvGrpSpPr>
        <p:grpSpPr>
          <a:xfrm>
            <a:off x="4999177" y="3638714"/>
            <a:ext cx="802875" cy="799250"/>
            <a:chOff x="5084965" y="3648920"/>
            <a:chExt cx="802875" cy="799250"/>
          </a:xfrm>
        </p:grpSpPr>
        <p:pic>
          <p:nvPicPr>
            <p:cNvPr id="167" name="Google Shape;167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084965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9"/>
            <p:cNvPicPr preferRelativeResize="0"/>
            <p:nvPr/>
          </p:nvPicPr>
          <p:blipFill rotWithShape="1">
            <a:blip r:embed="rId11">
              <a:alphaModFix/>
            </a:blip>
            <a:srcRect b="228" l="0" r="0" t="228"/>
            <a:stretch/>
          </p:blipFill>
          <p:spPr>
            <a:xfrm>
              <a:off x="5184216" y="3755561"/>
              <a:ext cx="593724" cy="591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9"/>
          <p:cNvGrpSpPr/>
          <p:nvPr/>
        </p:nvGrpSpPr>
        <p:grpSpPr>
          <a:xfrm>
            <a:off x="3328247" y="3638714"/>
            <a:ext cx="802875" cy="799250"/>
            <a:chOff x="3413667" y="3648920"/>
            <a:chExt cx="802875" cy="799250"/>
          </a:xfrm>
        </p:grpSpPr>
        <p:pic>
          <p:nvPicPr>
            <p:cNvPr id="170" name="Google Shape;170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3413667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9"/>
            <p:cNvPicPr preferRelativeResize="0"/>
            <p:nvPr/>
          </p:nvPicPr>
          <p:blipFill rotWithShape="1">
            <a:blip r:embed="rId12">
              <a:alphaModFix/>
            </a:blip>
            <a:srcRect b="228" l="0" r="0" t="228"/>
            <a:stretch/>
          </p:blipFill>
          <p:spPr>
            <a:xfrm>
              <a:off x="3500225" y="3724950"/>
              <a:ext cx="650176" cy="647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9"/>
          <p:cNvGrpSpPr/>
          <p:nvPr/>
        </p:nvGrpSpPr>
        <p:grpSpPr>
          <a:xfrm>
            <a:off x="6689912" y="3638714"/>
            <a:ext cx="802876" cy="799250"/>
            <a:chOff x="6756262" y="3648920"/>
            <a:chExt cx="802876" cy="799250"/>
          </a:xfrm>
        </p:grpSpPr>
        <p:pic>
          <p:nvPicPr>
            <p:cNvPr id="173" name="Google Shape;173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6756262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29"/>
            <p:cNvPicPr preferRelativeResize="0"/>
            <p:nvPr/>
          </p:nvPicPr>
          <p:blipFill rotWithShape="1">
            <a:blip r:embed="rId13">
              <a:alphaModFix/>
            </a:blip>
            <a:srcRect b="228" l="0" r="0" t="228"/>
            <a:stretch/>
          </p:blipFill>
          <p:spPr>
            <a:xfrm>
              <a:off x="6855200" y="3750396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" name="Google Shape;175;p29"/>
          <p:cNvSpPr txBox="1"/>
          <p:nvPr/>
        </p:nvSpPr>
        <p:spPr>
          <a:xfrm>
            <a:off x="1360604" y="4502246"/>
            <a:ext cx="1395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Google Workspace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239034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File Servers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4650165" y="4502246"/>
            <a:ext cx="15009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Endpoints</a:t>
            </a:r>
            <a:endParaRPr b="1"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600699" y="4502246"/>
            <a:ext cx="981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0"/>
          <p:cNvSpPr txBox="1"/>
          <p:nvPr/>
        </p:nvSpPr>
        <p:spPr>
          <a:xfrm>
            <a:off x="320075" y="1729975"/>
            <a:ext cx="8504100" cy="16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Backup &amp; Replication 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VMware</a:t>
            </a:r>
            <a:endParaRPr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1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190" name="Google Shape;19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31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2" name="Google Shape;192;p31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194" name="Google Shape;194;p31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195" name="Google Shape;195;p31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" name="Google Shape;196;p31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197" name="Google Shape;197;p31"/>
          <p:cNvSpPr txBox="1"/>
          <p:nvPr/>
        </p:nvSpPr>
        <p:spPr>
          <a:xfrm>
            <a:off x="3222525" y="1087700"/>
            <a:ext cx="52821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Backup &amp; Replication for VMware delivers a powerful, flexible, and fully-featured backup solution that helps organizations to effectively meet the backup demands of their VMware vSphere environment.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Agentless Image-level VM Backup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VMware Replication for complete Site-level protection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VMware Changed Block Tracking for incremental backups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311000" y="2002150"/>
            <a:ext cx="27273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Backup &amp; Replication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 VMware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4">
            <a:alphaModFix/>
          </a:blip>
          <a:srcRect b="33097" l="0" r="0" t="33094"/>
          <a:stretch/>
        </p:blipFill>
        <p:spPr>
          <a:xfrm>
            <a:off x="6303401" y="3823907"/>
            <a:ext cx="2275195" cy="76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32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05" name="Google Shape;20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32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" name="Google Shape;207;p32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2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09" name="Google Shape;209;p32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10" name="Google Shape;210;p32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1" name="Google Shape;211;p32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b="7948" l="0" r="0" t="7940"/>
          <a:stretch/>
        </p:blipFill>
        <p:spPr>
          <a:xfrm>
            <a:off x="6574657" y="2877639"/>
            <a:ext cx="2042327" cy="171787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/>
        </p:nvSpPr>
        <p:spPr>
          <a:xfrm>
            <a:off x="3222525" y="1087700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RPO for your business can be set by the maximum amount of data that you can afford to loose if disaster strikes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With Vembu, you can also backup as frequently as every 15 minutes 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You can also retain even years worth of data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Near Continuous Data Protection ensures that you don’t lose even minutes’ worth of data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2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Recovery Point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Objective (RPO)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33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20" name="Google Shape;22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33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33"/>
          <p:cNvSpPr/>
          <p:nvPr/>
        </p:nvSpPr>
        <p:spPr>
          <a:xfrm>
            <a:off x="2339700" y="12875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24" name="Google Shape;224;p33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225" name="Google Shape;225;p33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6" name="Google Shape;226;p33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</p:grpSp>
      <p:sp>
        <p:nvSpPr>
          <p:cNvPr id="227" name="Google Shape;227;p33"/>
          <p:cNvSpPr txBox="1"/>
          <p:nvPr/>
        </p:nvSpPr>
        <p:spPr>
          <a:xfrm>
            <a:off x="3222525" y="1087700"/>
            <a:ext cx="46827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time taken for a business to recover from the occurrence of a disaster is RTO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Downtime is not something every business can afford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With Vembu, you can recover your virtual machines within couple of minutes</a:t>
            </a:r>
            <a:endParaRPr sz="10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222D"/>
              </a:buClr>
              <a:buSzPts val="1000"/>
              <a:buFont typeface="Lato"/>
              <a:buChar char="●"/>
            </a:pPr>
            <a:r>
              <a:rPr lang="en" sz="1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adheres to the industries’ best RTO and RPO of &lt;15 min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 rotWithShape="1">
          <a:blip r:embed="rId4">
            <a:alphaModFix/>
          </a:blip>
          <a:srcRect b="13504" l="7132" r="7141" t="13497"/>
          <a:stretch/>
        </p:blipFill>
        <p:spPr>
          <a:xfrm>
            <a:off x="6728487" y="3092700"/>
            <a:ext cx="1865999" cy="1589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3"/>
          <p:cNvSpPr txBox="1"/>
          <p:nvPr/>
        </p:nvSpPr>
        <p:spPr>
          <a:xfrm>
            <a:off x="378270" y="2002148"/>
            <a:ext cx="2554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Recovery Time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Objective (RTO)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